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373" r:id="rId2"/>
    <p:sldId id="410" r:id="rId3"/>
    <p:sldId id="417" r:id="rId4"/>
    <p:sldId id="411" r:id="rId5"/>
    <p:sldId id="414" r:id="rId6"/>
    <p:sldId id="415" r:id="rId7"/>
    <p:sldId id="416" r:id="rId8"/>
    <p:sldId id="419" r:id="rId9"/>
    <p:sldId id="407" r:id="rId10"/>
    <p:sldId id="427" r:id="rId11"/>
    <p:sldId id="428" r:id="rId12"/>
    <p:sldId id="408" r:id="rId13"/>
    <p:sldId id="409" r:id="rId14"/>
    <p:sldId id="436" r:id="rId15"/>
    <p:sldId id="425" r:id="rId16"/>
    <p:sldId id="438" r:id="rId17"/>
    <p:sldId id="439" r:id="rId18"/>
    <p:sldId id="440" r:id="rId19"/>
    <p:sldId id="429" r:id="rId20"/>
    <p:sldId id="420" r:id="rId21"/>
    <p:sldId id="430" r:id="rId22"/>
    <p:sldId id="424" r:id="rId23"/>
    <p:sldId id="421" r:id="rId24"/>
    <p:sldId id="433" r:id="rId25"/>
    <p:sldId id="418" r:id="rId26"/>
    <p:sldId id="434" r:id="rId27"/>
    <p:sldId id="423" r:id="rId28"/>
    <p:sldId id="412" r:id="rId29"/>
    <p:sldId id="426" r:id="rId30"/>
    <p:sldId id="413" r:id="rId31"/>
    <p:sldId id="435" r:id="rId32"/>
    <p:sldId id="437" r:id="rId33"/>
    <p:sldId id="309" r:id="rId3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mpetências natas x adquiridas" id="{F2DB3AD6-C187-42F6-BA01-2EE8B8F9266F}">
          <p14:sldIdLst>
            <p14:sldId id="373"/>
            <p14:sldId id="410"/>
            <p14:sldId id="417"/>
          </p14:sldIdLst>
        </p14:section>
        <p14:section name="Qual meu diferencial competitivo" id="{05CCD762-77AC-4FB3-8314-D85FE5C6CDAD}">
          <p14:sldIdLst>
            <p14:sldId id="411"/>
            <p14:sldId id="414"/>
            <p14:sldId id="415"/>
            <p14:sldId id="416"/>
            <p14:sldId id="419"/>
          </p14:sldIdLst>
        </p14:section>
        <p14:section name="Alinhamento de valores" id="{15A06222-CCE6-44AB-946B-A2302C141E01}">
          <p14:sldIdLst>
            <p14:sldId id="407"/>
            <p14:sldId id="427"/>
            <p14:sldId id="428"/>
            <p14:sldId id="408"/>
          </p14:sldIdLst>
        </p14:section>
        <p14:section name="Crescer onde atuo ou mudar de empresa/carreira?" id="{EC334658-4172-4FC9-9AB5-C555FEE7B28F}">
          <p14:sldIdLst>
            <p14:sldId id="409"/>
            <p14:sldId id="436"/>
            <p14:sldId id="425"/>
            <p14:sldId id="438"/>
            <p14:sldId id="439"/>
            <p14:sldId id="440"/>
            <p14:sldId id="429"/>
            <p14:sldId id="420"/>
            <p14:sldId id="430"/>
            <p14:sldId id="424"/>
            <p14:sldId id="421"/>
            <p14:sldId id="433"/>
            <p14:sldId id="418"/>
            <p14:sldId id="434"/>
            <p14:sldId id="423"/>
          </p14:sldIdLst>
        </p14:section>
        <p14:section name="Como avaliar o mercado" id="{AAD36301-352B-4974-ABE8-3567A75B546F}">
          <p14:sldIdLst>
            <p14:sldId id="412"/>
            <p14:sldId id="426"/>
            <p14:sldId id="413"/>
            <p14:sldId id="435"/>
            <p14:sldId id="437"/>
            <p14:sldId id="30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AFA5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76" autoAdjust="0"/>
    <p:restoredTop sz="81765" autoAdjust="0"/>
  </p:normalViewPr>
  <p:slideViewPr>
    <p:cSldViewPr snapToGrid="0">
      <p:cViewPr varScale="1">
        <p:scale>
          <a:sx n="135" d="100"/>
          <a:sy n="135" d="100"/>
        </p:scale>
        <p:origin x="82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jpe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DB241B-A56D-4608-B48B-BF65C14B2645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93BD2C-AD99-4FFF-9C77-13869163860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973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jovemadministrador.com.br/matriz-performance-x-valores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como-saber-qual-%C3%A9-hora-de-mudar-emprego-eduardo-saigh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etrabalho.somostera.com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medium.com/somos-tera/pesquisa-retrabalho-2020-4e792ec20447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retrabalho.somostera.com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medium.com/somos-tera/pesquisa-retrabalho-2020-4e792ec20447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trabalho.somostera.com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medium.com/somos-tera/pesquisa-retrabalho-2020-4e792ec20447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etrabalho.somostera.com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medium.com/somos-tera/pesquisa-retrabalho-2020-4e792ec20447" TargetMode="Externa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Análise de cenários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-Competências natas x adquiridas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-Qual meu diferencial competitivo? 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-Alinhamento de valores 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-Crescer onde atuo ou mudar de emprego/carreira?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-Como avaliar o mercado?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DF6F94-C24F-45B6-BBD6-4ACE528DDE8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104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https://jovemadministrador.com.br/matriz-performance-x-valores/</a:t>
            </a:r>
            <a:endParaRPr lang="pt-BR" dirty="0"/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 a pessoa pratica a cultura da empresa em seu dia-a-dia, e também costuma bater todas as metas (Quadrante 2), é bem óbvio que o gestor deverá </a:t>
            </a:r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PROMOVÊ-LA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principalmente para mantê-la motivada e para não perder esse talento para algum concorrente.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Quando ela além de não entregar os resultados esperados, também não pratica os valores que a empresa prega, é provável que seja </a:t>
            </a:r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DEMITIDA 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(Quadrante 3). 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25357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Quando a pessoa entrega resultados, mas não pratica os valores da empresa (Quadrante 4), ou ainda quando ela literalmente vive os valores da empresa, mas é um colaborador que dificilmente atinge as metas que lhe são propostas (Quadrante 1), o que pode ser mais prejudicial? O quadrante 4 é mais prejudicial, já que ao não viver os valores da empresa a entrega de resultados por si só pode camuflar atitudes antiéticas, como efetuar uma venda prometendo coisas das quais ele sabe que não entregará posteriormente. A sugestão é que essa pessoa seja </a:t>
            </a:r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MONITORADA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Diferente do exemplo de problema de caráter do quadrante 4, que não pode ser completamente mudado, o quadrante 1, ao aprender técnicas, receber </a:t>
            </a:r>
            <a:r>
              <a:rPr lang="pt-B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TREINAMENTO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pode aprender e desenvolver o aumento de performance.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0823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contrário também precisa ser avaliado, eu reflito os valores da empresa em que trabalho? Como está meu desempenho?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8747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Fonte e Indicação de leitura: </a:t>
            </a:r>
            <a:r>
              <a:rPr lang="pt-BR" dirty="0">
                <a:hlinkClick r:id="rId3"/>
              </a:rPr>
              <a:t>https://www.linkedin.com/pulse/como-saber-qual-%C3%A9-hora-de-mudar-emprego-eduardo-saigh/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22597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Segundo a Robert </a:t>
            </a:r>
            <a:r>
              <a:rPr lang="pt-BR" dirty="0" err="1"/>
              <a:t>Half</a:t>
            </a:r>
            <a:r>
              <a:rPr lang="pt-BR" dirty="0"/>
              <a:t> Os 3 itens que mais geram felicidade no trabalho são: Orgulho de sua organização, Ser tratado com igualdade e respeito, e se sentir valorizado pelo que faz. 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14218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Essa pesquisa mostra que os problemas estão em todos os lugares, não só na empresa em que você está.</a:t>
            </a:r>
          </a:p>
          <a:p>
            <a:r>
              <a:rPr lang="pt-BR" dirty="0">
                <a:hlinkClick r:id="rId3"/>
              </a:rPr>
              <a:t>https://retrabalho.somostera.com/</a:t>
            </a:r>
            <a:endParaRPr lang="pt-BR" dirty="0"/>
          </a:p>
          <a:p>
            <a:r>
              <a:rPr lang="pt-BR" dirty="0">
                <a:hlinkClick r:id="rId4"/>
              </a:rPr>
              <a:t>https://medium.com/somos-tera/pesquisa-retrabalho-2020-4e792ec20447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14190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Essa pesquisa mostra que os problemas estão em todos os lugares, não só na empresa em que você está.</a:t>
            </a:r>
          </a:p>
          <a:p>
            <a:r>
              <a:rPr lang="pt-BR" dirty="0">
                <a:hlinkClick r:id="rId3"/>
              </a:rPr>
              <a:t>https://retrabalho.somostera.com/</a:t>
            </a:r>
            <a:endParaRPr lang="pt-BR" dirty="0"/>
          </a:p>
          <a:p>
            <a:r>
              <a:rPr lang="pt-BR" dirty="0">
                <a:hlinkClick r:id="rId4"/>
              </a:rPr>
              <a:t>https://medium.com/somos-tera/pesquisa-retrabalho-2020-4e792ec20447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30580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Essa pesquisa mostra que os problemas estão em todos os lugares, não só na empresa em que você está.</a:t>
            </a:r>
          </a:p>
          <a:p>
            <a:r>
              <a:rPr lang="pt-BR" dirty="0">
                <a:hlinkClick r:id="rId3"/>
              </a:rPr>
              <a:t>https://retrabalho.somostera.com/</a:t>
            </a:r>
            <a:endParaRPr lang="pt-BR" dirty="0"/>
          </a:p>
          <a:p>
            <a:r>
              <a:rPr lang="pt-BR" dirty="0">
                <a:hlinkClick r:id="rId4"/>
              </a:rPr>
              <a:t>https://medium.com/somos-tera/pesquisa-retrabalho-2020-4e792ec20447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79655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Essa pesquisa mostra que os problemas estão em todos os lugares, não só na empresa em que você está.</a:t>
            </a:r>
          </a:p>
          <a:p>
            <a:r>
              <a:rPr lang="pt-BR" dirty="0">
                <a:hlinkClick r:id="rId3"/>
              </a:rPr>
              <a:t>https://retrabalho.somostera.com/</a:t>
            </a:r>
            <a:endParaRPr lang="pt-BR" dirty="0"/>
          </a:p>
          <a:p>
            <a:r>
              <a:rPr lang="pt-BR" dirty="0">
                <a:hlinkClick r:id="rId4"/>
              </a:rPr>
              <a:t>https://medium.com/somos-tera/pesquisa-retrabalho-2020-4e792ec20447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4533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principal motivador dessa mudança de empresa são rendimentos/salários mais altos (57%) - ok, todo mundo quer ganhar mais. Depois do dinheiro, as principais motivações são flexibilidade de horários (37%), potencial de aprendizado (34%), potencial de crescimento (33%) e propósito da empresa mais alinhado aos propósitos pessoais (27%).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3394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kern="1200" dirty="0">
                <a:solidFill>
                  <a:srgbClr val="006666"/>
                </a:solidFill>
                <a:latin typeface="Bahnschrift Light" panose="020B0502040204020203" pitchFamily="34" charset="0"/>
                <a:ea typeface="+mn-ea"/>
                <a:cs typeface="+mn-cs"/>
              </a:rPr>
              <a:t>Na aula anterior falamos das competências buscadas pelo mercado. Talvez você tenha identificado as que possui e ficou preocupado com as que não tem. O que fazer agora? É possível desenvolver tudo que quiser?</a:t>
            </a:r>
          </a:p>
          <a:p>
            <a:r>
              <a:rPr lang="pt-BR" sz="1200" b="0" kern="1200" dirty="0">
                <a:solidFill>
                  <a:srgbClr val="006666"/>
                </a:solidFill>
                <a:latin typeface="Bahnschrift Light" panose="020B0502040204020203" pitchFamily="34" charset="0"/>
                <a:ea typeface="+mn-ea"/>
                <a:cs typeface="+mn-cs"/>
              </a:rPr>
              <a:t>Visão livros Outlier e Desenvolva seus pontos fortes. </a:t>
            </a:r>
            <a:endParaRPr lang="pt-BR" b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7130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Motivos comuns de insatisfação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Às vezes, não é o emprego em si que não serve para você, mas a função, as atividades e até mesmo a própria profissão que está desgastada. O indivíduo não trabalha apenas para se manter, mas para se sentir bem com a atividade que exerce.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05323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Se existe e você não conhece não é um bom sinal.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Não precisa esperar que algumas situações aconteçam proativamente, você pode fomentar estas iniciativas/conversas.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08819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Renata – 27 anos, analista pleno de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Mkt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frustrada com a atividade que exerce atualmente e impaciente por mudanças, mas tem medo de se arriscar no mercado pela “estabilidade” do emprego atual, tem receio do ‘trocar 6 por meia dúzia”. 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8448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Quem tem estabilidade atualmente? A todo momento novos conceitos, funções são criadas e deixam de existir, essa pode ser uma crença limitante.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Carteia assinada ou um contrato </a:t>
            </a:r>
            <a:r>
              <a:rPr lang="pt-BR" dirty="0" err="1"/>
              <a:t>pj</a:t>
            </a:r>
            <a:r>
              <a:rPr lang="pt-BR" dirty="0"/>
              <a:t> não garante mais nada a ninguém. Aquele conceito de que ficar anos numa mesma empresa é sinônimo de sucesso está defasado e ao contrário, hoje já é visto pelo mercado como algo negativo você atuar numa mesma empresa por anos, principalmente com pouca movimentação ou crescimento pode dar conotação de comodismo e (ou) falta de protagonismo.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65284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Sim, todas empresas tem seus problemas, mas você deve avaliar os riscos e ponderar com visão a longo prazo. </a:t>
            </a:r>
          </a:p>
          <a:p>
            <a:r>
              <a:rPr lang="pt-BR" dirty="0"/>
              <a:t>O que ganho e o que abro mão e o quanto isso pesa pra mim neste momento. </a:t>
            </a:r>
          </a:p>
          <a:p>
            <a:r>
              <a:rPr lang="pt-BR" dirty="0"/>
              <a:t>Exemplo MBA: Queria conhecer outros mercados e fazer coisas diferentes, já não era questão de cargo e salário apenas, começou com esse incômodo.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33418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As vezes para ganhar mais nos arriscamos e damos passos na carreira pulando etapas, que vão prejudicar a consistência do nosso trabalho lá na frente.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Dar dois passos atrás para aprender às vezes é mais estratégico que avançar 2 casas, e ficar com gaps de conhecimento técnico e comportamental. Ex. saí de uma vaga efetiva de auxiliar pra voltar a ser estagiária, mas entrar na minha área.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65542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Mas se decidiu que é hora de mudar, faça isso de forma planejada, buscando oportunidades com calma e sem precipitações. Em muitos casos, será preciso se capacitar mais, por exemplo. Não faça disso um drama, mas uma oportunidade de efetivar mudanças significativas na sua vida e na sua carreira.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58103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04975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Todos devemos estar atualizados sobre o nosso mercado, nossa posição e o que está sendo buscado, valorizado e desvalorizado. Estar aberto a ouvir propostas é sempre saudável. A decisão é que deve ser muito bem avaliada.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87508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-Analise a trajetória comum de profissionais da sua área, levando em conta importantes variáveis: seu ramo de atuação(varejo, indústria,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local onde atua, sua idade(há controversas mas pode ser uma variável).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8557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O livro avalia os fatores que influenciam um </a:t>
            </a:r>
            <a:r>
              <a:rPr lang="pt-BR" dirty="0" err="1"/>
              <a:t>outilier</a:t>
            </a:r>
            <a:r>
              <a:rPr lang="pt-BR" dirty="0"/>
              <a:t> “fora de série” baseando sua pesquisa em diversos atletas, músicos e etc. A conclusão é de que </a:t>
            </a:r>
            <a:r>
              <a:rPr lang="pt-BR" dirty="0">
                <a:latin typeface="Source Serif Pro"/>
              </a:rPr>
              <a:t>Sim, o talento existe. Mas o esforço também. E na equação do todo, o talento tem um peso muito menor. E que as pessoas “fora de série” Apresentavam vantagem cumulativa(questões geográficas, culturais) e média de 10 mil horas de estudo em relação a outras.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63838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90293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Minha expectativa está condizente com a realidade? Quero ganhar o dobro, ou ser promovido a cada ano, que organização sustenta uma estrutura em que todos são promovidos anualmente? Haverão oportunidades para todos? </a:t>
            </a:r>
          </a:p>
          <a:p>
            <a:endParaRPr lang="pt-BR" dirty="0"/>
          </a:p>
          <a:p>
            <a:r>
              <a:rPr lang="pt-BR" dirty="0"/>
              <a:t>Como tenho me mantido preparado para aproveitar as oportunidades quando aparecerem?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29630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DF6F94-C24F-45B6-BBD6-4ACE528DDE8A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6373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kern="1200" dirty="0">
                <a:solidFill>
                  <a:srgbClr val="006666"/>
                </a:solidFill>
                <a:latin typeface="Bahnschrift Light" panose="020B0502040204020203" pitchFamily="34" charset="0"/>
                <a:ea typeface="+mn-ea"/>
                <a:cs typeface="+mn-cs"/>
              </a:rPr>
              <a:t>Como estão minhas competências em relação ao que o mercado busca?</a:t>
            </a:r>
            <a:endParaRPr lang="pt-BR" b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8768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Você faz uma prova na escola e tira 9 em matemática e 5 em português. Qual matéria vai ter que estudar mais? Há alguns anos eu talvez diria Português, mas segundo o autor x do Livro Descubra seus pontos fortes,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7666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Não conseguimos ser ótimo em tudo o que fazemos, o ideal é focar no que temos de bom.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98045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t-BR" dirty="0"/>
              <a:t>Não deixe de desenvolver o que precisa(estudar para a prova de matemática) mas foque  mais esforços em melhorar o que já é bom</a:t>
            </a:r>
          </a:p>
          <a:p>
            <a:pPr marL="228600" indent="-228600">
              <a:buAutoNum type="arabicPeriod"/>
            </a:pPr>
            <a:r>
              <a:rPr lang="pt-BR" dirty="0"/>
              <a:t>Sou desorganizado, posso dispor de ferramentas como app para me auxiliar.</a:t>
            </a:r>
          </a:p>
          <a:p>
            <a:pPr marL="228600" indent="-228600">
              <a:buAutoNum type="arabicPeriod"/>
            </a:pPr>
            <a:r>
              <a:rPr lang="pt-BR" dirty="0"/>
              <a:t>Use o que você é bom pra te ajudar. Se você não é bom pra falar em público, </a:t>
            </a:r>
            <a:r>
              <a:rPr lang="pt-BR" dirty="0" err="1"/>
              <a:t>pq</a:t>
            </a:r>
            <a:r>
              <a:rPr lang="pt-BR" dirty="0"/>
              <a:t> você não começa falando pra pessoas conhecidas e de temas que você domina?</a:t>
            </a:r>
          </a:p>
          <a:p>
            <a:pPr marL="228600" indent="-228600">
              <a:buAutoNum type="arabicPeriod"/>
            </a:pPr>
            <a:r>
              <a:rPr lang="pt-BR" dirty="0"/>
              <a:t>Buscar alguém que domine o tema pra te ajudar.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1086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Livro Descubra seus pontos fortes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2511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É possível mudar ou se acostumar com isso? </a:t>
            </a:r>
          </a:p>
          <a:p>
            <a:r>
              <a:rPr lang="pt-BR" dirty="0"/>
              <a:t>Temos diferentes valores e em diferentes graus. Posso valorizar família e equilíbrio entre vida pessoal e profissional, mas estar disposta por um período trabalhar muito para conquistar algo a longo prazo(abrir mão de uma conquista a curto prazo em favor de uma de longo prazo). </a:t>
            </a:r>
            <a:r>
              <a:rPr lang="pt-BR" dirty="0" err="1"/>
              <a:t>Famila</a:t>
            </a:r>
            <a:r>
              <a:rPr lang="pt-BR" dirty="0"/>
              <a:t> não deixa de ser um valor, mas neste momento priorizo o valor dinheiro e ambição. </a:t>
            </a:r>
          </a:p>
          <a:p>
            <a:r>
              <a:rPr lang="pt-BR" dirty="0"/>
              <a:t>Não tem certo ou errado, tem o que é mais significativo pra você nesse momento.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3BD2C-AD99-4FFF-9C77-138691638603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0362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627A02-4498-417A-B7CE-FD356F3954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F4ED4AA-5CBE-4103-9164-3F02C9D6AF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19C289E-672E-4DBE-A3C9-9B71E54BD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F9485F-1F42-4649-B240-CE494D441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308BB02-F453-441E-A420-0868B569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9997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38659-2066-4177-B253-C877D7682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34CD3B0-EA01-4FEA-A9D6-3339707A7B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99BB4B-0D52-4184-B3CB-94D41B28D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663297D-1BC0-4667-8A74-693D47465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3C0EAD4-B26A-49AD-99B0-4EC5D2DAD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119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89310F6-39F5-4E2A-886F-2448E82D44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097CF56-E837-43AE-9A6D-8A7B703A8B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C9675EE-000F-485E-A116-E6C6E3FFA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F7000A-0451-4120-B985-D5C9D9B3F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95F50D-A5BA-4B52-A424-560FDFFE3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4911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518FE9-42EA-4A9A-958A-3F4AF7706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52ADD2-4816-4E01-82C9-D930DBFC0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C1230E-9C91-4A78-8FE3-7FD6F73BA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5CD1155-B7EB-4AC6-ADCB-5657339DC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54B930-4AA9-4998-89EA-7990A7204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3274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22713D-860F-45AA-BDAB-8F96BF9F8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A1EF819-6086-4627-A1A4-7115CC350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8113F7F-F09D-437B-8036-100F6C57A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6AF1E8A-C7CD-4ED5-9232-7BDE777B8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2457913-80D4-4084-BBDF-0476A6B3F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1748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5EB6E8-3B4E-4B63-9722-15E0BF91F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0D6EF52-A93D-4AC2-ACB0-3EA558C016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4C2636-257A-4363-93E9-B356B57E11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2C2D68B-85A6-409D-BB9F-7E151E8BC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8EA9995-CDDA-4A47-B2F8-894C9E1AC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A330B3C-DF83-46ED-A6A3-DFEA683DC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3002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07D296-0431-47B3-99A8-6CFDD2520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8647406-D6F3-42A1-B766-81E3D295B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27AB182-089C-4E64-A5CF-0F5CC0007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BA9C87D-AF87-485D-98D6-F23247BC1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7D89521-84C5-42E5-94A6-D399840DC4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92BA516-10F3-4D27-A9D5-F5C5389D0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EE6389B-8E43-4021-9DDA-75210F999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EE389E7-7EA1-46C1-AEF7-8E1C0CDF8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1456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DE6351-F12D-4D32-8F2E-E428B56C0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7F027CD-040B-4119-97A7-5A10DAF8F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E2C8FD0-D714-4671-BF81-7DB11B395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100FA21-2201-4328-AE98-C0DB2D0CE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4067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D6D0545-77D4-4843-BA29-DD0E17B44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019BB76-FDFF-4866-BA9C-02902F41E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D1E726F-8478-454D-AC27-087B0F40A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4488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951E35-BCAD-45E9-97CA-6244CCD1F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106675-428C-4935-B54A-6714AB675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5E1CCF-7BAA-4DE8-9558-A7CA7AD907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7C8BDE9-2A7B-496E-A032-C2E97FEE9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3F83327-0CD5-4372-A0FA-CAD4D0723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F1F335C-41F6-49B1-A0A7-CF9E550C9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2491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35746A-6980-4E93-A9AA-6614B6B49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8D2B1F3-C542-4830-B6A5-20F9224A74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24760C3-8EF1-4DB2-9444-F8AF5DB27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139E5ED-4DD0-46AB-B748-35581E99B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C469FD8-6F39-4AD2-B027-395B8A3F9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23D704A-F1A1-4F27-8EB4-F3DD006C4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8478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8E955FD-E4C9-4721-B5E4-EF9EF109F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7790E3-ABDE-45DE-AF4D-D97B00C7FC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58A404-F1AB-40F1-9C1C-576CDB7EB6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6648B-18BC-4A4B-970E-8154B30C5038}" type="datetimeFigureOut">
              <a:rPr lang="pt-BR" smtClean="0"/>
              <a:t>15/05/2020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D023ED-5682-44B7-BF38-195D7C7925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437ACB5-18AB-4264-8C0D-F5E2F8163A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D2739-4D20-47A7-898B-9C66C6D4047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093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1F1CD75-EF08-452F-A22A-3600169B67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577" t="3112" r="814" b="3812"/>
          <a:stretch/>
        </p:blipFill>
        <p:spPr>
          <a:xfrm>
            <a:off x="13251" y="0"/>
            <a:ext cx="9212501" cy="6833936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C885E0D-26D4-4F1D-8CB6-17F642226F22}"/>
              </a:ext>
            </a:extLst>
          </p:cNvPr>
          <p:cNvSpPr txBox="1"/>
          <p:nvPr/>
        </p:nvSpPr>
        <p:spPr>
          <a:xfrm>
            <a:off x="2342492" y="2667214"/>
            <a:ext cx="79600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>
                <a:solidFill>
                  <a:srgbClr val="FFFFFF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Desenvolvimento </a:t>
            </a:r>
          </a:p>
          <a:p>
            <a:r>
              <a:rPr lang="pt-BR" sz="5400" b="1" dirty="0">
                <a:solidFill>
                  <a:srgbClr val="FFFFFF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de Carreira</a:t>
            </a:r>
          </a:p>
        </p:txBody>
      </p:sp>
    </p:spTree>
    <p:extLst>
      <p:ext uri="{BB962C8B-B14F-4D97-AF65-F5344CB8AC3E}">
        <p14:creationId xmlns:p14="http://schemas.microsoft.com/office/powerpoint/2010/main" val="179631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C6F559F-A35F-4031-92DF-F268C3B27902}"/>
              </a:ext>
            </a:extLst>
          </p:cNvPr>
          <p:cNvSpPr/>
          <p:nvPr/>
        </p:nvSpPr>
        <p:spPr>
          <a:xfrm>
            <a:off x="779834" y="564229"/>
            <a:ext cx="1114044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b="1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Matriz de Performance x valores </a:t>
            </a:r>
          </a:p>
        </p:txBody>
      </p:sp>
      <p:pic>
        <p:nvPicPr>
          <p:cNvPr id="8" name="Imagem 7" descr="Texto preto sobre fundo branco&#10;&#10;Descrição gerada automaticamente">
            <a:extLst>
              <a:ext uri="{FF2B5EF4-FFF2-40B4-BE49-F238E27FC236}">
                <a16:creationId xmlns:a16="http://schemas.microsoft.com/office/drawing/2014/main" id="{3EDB72C5-878C-4BD5-9869-174BEC5C1A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15" y="1734790"/>
            <a:ext cx="2562476" cy="2047499"/>
          </a:xfrm>
          <a:prstGeom prst="rect">
            <a:avLst/>
          </a:prstGeom>
        </p:spPr>
      </p:pic>
      <p:pic>
        <p:nvPicPr>
          <p:cNvPr id="11" name="Imagem 10" descr="Texto preto sobre fundo branco&#10;&#10;Descrição gerada automaticamente">
            <a:extLst>
              <a:ext uri="{FF2B5EF4-FFF2-40B4-BE49-F238E27FC236}">
                <a16:creationId xmlns:a16="http://schemas.microsoft.com/office/drawing/2014/main" id="{3F8CBF60-E4F6-4A0B-AA23-51026F1C94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15" y="3782289"/>
            <a:ext cx="2562476" cy="20474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009C395-6D0B-48AA-AC64-4AAAD78F7D57}"/>
              </a:ext>
            </a:extLst>
          </p:cNvPr>
          <p:cNvSpPr txBox="1"/>
          <p:nvPr/>
        </p:nvSpPr>
        <p:spPr>
          <a:xfrm>
            <a:off x="3471401" y="2466151"/>
            <a:ext cx="215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ALTOS VALORES</a:t>
            </a:r>
          </a:p>
          <a:p>
            <a:pPr algn="ctr"/>
            <a:r>
              <a:rPr lang="pt-BR" sz="1600" dirty="0"/>
              <a:t>BAIXA PERFORMANCE</a:t>
            </a:r>
          </a:p>
        </p:txBody>
      </p:sp>
      <p:pic>
        <p:nvPicPr>
          <p:cNvPr id="12" name="Imagem 11" descr="Texto preto sobre fundo branco&#10;&#10;Descrição gerada automaticamente">
            <a:extLst>
              <a:ext uri="{FF2B5EF4-FFF2-40B4-BE49-F238E27FC236}">
                <a16:creationId xmlns:a16="http://schemas.microsoft.com/office/drawing/2014/main" id="{4B987F16-7F28-4EB6-9ACB-AB79F6C0E9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790" y="1734790"/>
            <a:ext cx="2562476" cy="2047499"/>
          </a:xfrm>
          <a:prstGeom prst="rect">
            <a:avLst/>
          </a:prstGeom>
        </p:spPr>
      </p:pic>
      <p:pic>
        <p:nvPicPr>
          <p:cNvPr id="13" name="Imagem 12" descr="Texto preto sobre fundo branco&#10;&#10;Descrição gerada automaticamente">
            <a:extLst>
              <a:ext uri="{FF2B5EF4-FFF2-40B4-BE49-F238E27FC236}">
                <a16:creationId xmlns:a16="http://schemas.microsoft.com/office/drawing/2014/main" id="{0C2F1277-7C09-43A8-AE4F-BCC4C861D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790" y="3782289"/>
            <a:ext cx="2562476" cy="2047499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CAE584C3-A75E-4669-984A-73FE8B3691B9}"/>
              </a:ext>
            </a:extLst>
          </p:cNvPr>
          <p:cNvSpPr txBox="1"/>
          <p:nvPr/>
        </p:nvSpPr>
        <p:spPr>
          <a:xfrm>
            <a:off x="6065476" y="2466151"/>
            <a:ext cx="215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ALTOS VALORES</a:t>
            </a:r>
          </a:p>
          <a:p>
            <a:pPr algn="ctr"/>
            <a:r>
              <a:rPr lang="pt-BR" sz="1600" dirty="0"/>
              <a:t>ALTA PERFORMANCE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7B0E62D-5DD9-46CC-A8A3-015DD6E745DC}"/>
              </a:ext>
            </a:extLst>
          </p:cNvPr>
          <p:cNvSpPr txBox="1"/>
          <p:nvPr/>
        </p:nvSpPr>
        <p:spPr>
          <a:xfrm>
            <a:off x="3471401" y="4439215"/>
            <a:ext cx="215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BAIXOS VALORES</a:t>
            </a:r>
          </a:p>
          <a:p>
            <a:pPr algn="ctr"/>
            <a:r>
              <a:rPr lang="pt-BR" sz="1600" dirty="0"/>
              <a:t>BAIXA PERFORMANCE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41B1F94-F7C9-4C19-BFF8-B027E7573673}"/>
              </a:ext>
            </a:extLst>
          </p:cNvPr>
          <p:cNvSpPr txBox="1"/>
          <p:nvPr/>
        </p:nvSpPr>
        <p:spPr>
          <a:xfrm>
            <a:off x="6033877" y="4439215"/>
            <a:ext cx="215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BAIXOS VALORES</a:t>
            </a:r>
          </a:p>
          <a:p>
            <a:pPr algn="ctr"/>
            <a:r>
              <a:rPr lang="pt-BR" sz="1600" dirty="0"/>
              <a:t>ALTA PERFORMANCE</a:t>
            </a:r>
          </a:p>
        </p:txBody>
      </p: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9A5E5528-38B7-4BC6-B7A1-D89D1F6A7372}"/>
              </a:ext>
            </a:extLst>
          </p:cNvPr>
          <p:cNvCxnSpPr/>
          <p:nvPr/>
        </p:nvCxnSpPr>
        <p:spPr>
          <a:xfrm flipV="1">
            <a:off x="2985385" y="1978090"/>
            <a:ext cx="0" cy="3452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>
            <a:extLst>
              <a:ext uri="{FF2B5EF4-FFF2-40B4-BE49-F238E27FC236}">
                <a16:creationId xmlns:a16="http://schemas.microsoft.com/office/drawing/2014/main" id="{B37B7B07-9026-466B-9C45-EC68B32CE469}"/>
              </a:ext>
            </a:extLst>
          </p:cNvPr>
          <p:cNvCxnSpPr/>
          <p:nvPr/>
        </p:nvCxnSpPr>
        <p:spPr>
          <a:xfrm>
            <a:off x="3564706" y="6064899"/>
            <a:ext cx="45715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F491B141-FC20-49F6-A73E-757DC6216E70}"/>
              </a:ext>
            </a:extLst>
          </p:cNvPr>
          <p:cNvSpPr txBox="1"/>
          <p:nvPr/>
        </p:nvSpPr>
        <p:spPr>
          <a:xfrm rot="16200000">
            <a:off x="2145219" y="3597623"/>
            <a:ext cx="1156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VALORES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4C5D97D4-0F27-4202-B0B8-59789DB1CF4D}"/>
              </a:ext>
            </a:extLst>
          </p:cNvPr>
          <p:cNvSpPr txBox="1"/>
          <p:nvPr/>
        </p:nvSpPr>
        <p:spPr>
          <a:xfrm>
            <a:off x="5094800" y="6191819"/>
            <a:ext cx="1878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PERFORMANCE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DBC7E065-8E96-434B-A834-9CC5E9B45E92}"/>
              </a:ext>
            </a:extLst>
          </p:cNvPr>
          <p:cNvSpPr txBox="1"/>
          <p:nvPr/>
        </p:nvSpPr>
        <p:spPr>
          <a:xfrm>
            <a:off x="5274824" y="1893933"/>
            <a:ext cx="354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1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3782AC0D-02C7-45BF-B6F4-3B85A323883C}"/>
              </a:ext>
            </a:extLst>
          </p:cNvPr>
          <p:cNvSpPr txBox="1"/>
          <p:nvPr/>
        </p:nvSpPr>
        <p:spPr>
          <a:xfrm>
            <a:off x="7874622" y="1893933"/>
            <a:ext cx="354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2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E3EA1380-7208-4C33-9340-793AB63DFC93}"/>
              </a:ext>
            </a:extLst>
          </p:cNvPr>
          <p:cNvSpPr txBox="1"/>
          <p:nvPr/>
        </p:nvSpPr>
        <p:spPr>
          <a:xfrm>
            <a:off x="5274824" y="3914420"/>
            <a:ext cx="354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3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BEA2BBB-FC60-4F46-8043-CB2DD367384A}"/>
              </a:ext>
            </a:extLst>
          </p:cNvPr>
          <p:cNvSpPr txBox="1"/>
          <p:nvPr/>
        </p:nvSpPr>
        <p:spPr>
          <a:xfrm>
            <a:off x="7892539" y="3935893"/>
            <a:ext cx="354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4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A4CB1AC9-DCCB-4B25-81F3-CD282FF493DF}"/>
              </a:ext>
            </a:extLst>
          </p:cNvPr>
          <p:cNvSpPr/>
          <p:nvPr/>
        </p:nvSpPr>
        <p:spPr>
          <a:xfrm>
            <a:off x="3290099" y="1740728"/>
            <a:ext cx="2500022" cy="1998298"/>
          </a:xfrm>
          <a:prstGeom prst="rect">
            <a:avLst/>
          </a:prstGeom>
          <a:solidFill>
            <a:srgbClr val="F2F2F2">
              <a:alpha val="8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CB2A565F-4823-4D83-9006-D50EB75B9AC6}"/>
              </a:ext>
            </a:extLst>
          </p:cNvPr>
          <p:cNvSpPr/>
          <p:nvPr/>
        </p:nvSpPr>
        <p:spPr>
          <a:xfrm>
            <a:off x="5884922" y="3786636"/>
            <a:ext cx="2500022" cy="1998298"/>
          </a:xfrm>
          <a:prstGeom prst="rect">
            <a:avLst/>
          </a:prstGeom>
          <a:solidFill>
            <a:srgbClr val="F2F2F2">
              <a:alpha val="8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987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8" grpId="0" animBg="1"/>
      <p:bldP spid="2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C6F559F-A35F-4031-92DF-F268C3B27902}"/>
              </a:ext>
            </a:extLst>
          </p:cNvPr>
          <p:cNvSpPr/>
          <p:nvPr/>
        </p:nvSpPr>
        <p:spPr>
          <a:xfrm>
            <a:off x="818745" y="502897"/>
            <a:ext cx="1114044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b="1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Matriz de Performance x valores </a:t>
            </a:r>
          </a:p>
        </p:txBody>
      </p:sp>
      <p:pic>
        <p:nvPicPr>
          <p:cNvPr id="8" name="Imagem 7" descr="Texto preto sobre fundo branco&#10;&#10;Descrição gerada automaticamente">
            <a:extLst>
              <a:ext uri="{FF2B5EF4-FFF2-40B4-BE49-F238E27FC236}">
                <a16:creationId xmlns:a16="http://schemas.microsoft.com/office/drawing/2014/main" id="{3EDB72C5-878C-4BD5-9869-174BEC5C1A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15" y="1734790"/>
            <a:ext cx="2562476" cy="2047499"/>
          </a:xfrm>
          <a:prstGeom prst="rect">
            <a:avLst/>
          </a:prstGeom>
        </p:spPr>
      </p:pic>
      <p:pic>
        <p:nvPicPr>
          <p:cNvPr id="11" name="Imagem 10" descr="Texto preto sobre fundo branco&#10;&#10;Descrição gerada automaticamente">
            <a:extLst>
              <a:ext uri="{FF2B5EF4-FFF2-40B4-BE49-F238E27FC236}">
                <a16:creationId xmlns:a16="http://schemas.microsoft.com/office/drawing/2014/main" id="{3F8CBF60-E4F6-4A0B-AA23-51026F1C94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15" y="3782289"/>
            <a:ext cx="2562476" cy="20474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009C395-6D0B-48AA-AC64-4AAAD78F7D57}"/>
              </a:ext>
            </a:extLst>
          </p:cNvPr>
          <p:cNvSpPr txBox="1"/>
          <p:nvPr/>
        </p:nvSpPr>
        <p:spPr>
          <a:xfrm>
            <a:off x="3471401" y="2466151"/>
            <a:ext cx="215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ALTOS VALORES</a:t>
            </a:r>
          </a:p>
          <a:p>
            <a:pPr algn="ctr"/>
            <a:r>
              <a:rPr lang="pt-BR" sz="1600" dirty="0"/>
              <a:t>BAIXA PERFORMANCE</a:t>
            </a:r>
          </a:p>
        </p:txBody>
      </p:sp>
      <p:pic>
        <p:nvPicPr>
          <p:cNvPr id="12" name="Imagem 11" descr="Texto preto sobre fundo branco&#10;&#10;Descrição gerada automaticamente">
            <a:extLst>
              <a:ext uri="{FF2B5EF4-FFF2-40B4-BE49-F238E27FC236}">
                <a16:creationId xmlns:a16="http://schemas.microsoft.com/office/drawing/2014/main" id="{4B987F16-7F28-4EB6-9ACB-AB79F6C0E9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790" y="1734790"/>
            <a:ext cx="2562476" cy="2047499"/>
          </a:xfrm>
          <a:prstGeom prst="rect">
            <a:avLst/>
          </a:prstGeom>
        </p:spPr>
      </p:pic>
      <p:pic>
        <p:nvPicPr>
          <p:cNvPr id="13" name="Imagem 12" descr="Texto preto sobre fundo branco&#10;&#10;Descrição gerada automaticamente">
            <a:extLst>
              <a:ext uri="{FF2B5EF4-FFF2-40B4-BE49-F238E27FC236}">
                <a16:creationId xmlns:a16="http://schemas.microsoft.com/office/drawing/2014/main" id="{0C2F1277-7C09-43A8-AE4F-BCC4C861D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790" y="3782289"/>
            <a:ext cx="2562476" cy="2047499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CAE584C3-A75E-4669-984A-73FE8B3691B9}"/>
              </a:ext>
            </a:extLst>
          </p:cNvPr>
          <p:cNvSpPr txBox="1"/>
          <p:nvPr/>
        </p:nvSpPr>
        <p:spPr>
          <a:xfrm>
            <a:off x="6065476" y="2466151"/>
            <a:ext cx="215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ALTOS VALORES</a:t>
            </a:r>
          </a:p>
          <a:p>
            <a:pPr algn="ctr"/>
            <a:r>
              <a:rPr lang="pt-BR" sz="1600" dirty="0"/>
              <a:t>ALTA PERFORMANCE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7B0E62D-5DD9-46CC-A8A3-015DD6E745DC}"/>
              </a:ext>
            </a:extLst>
          </p:cNvPr>
          <p:cNvSpPr txBox="1"/>
          <p:nvPr/>
        </p:nvSpPr>
        <p:spPr>
          <a:xfrm>
            <a:off x="3471401" y="4439215"/>
            <a:ext cx="215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BAIXOS VALORES</a:t>
            </a:r>
          </a:p>
          <a:p>
            <a:pPr algn="ctr"/>
            <a:r>
              <a:rPr lang="pt-BR" sz="1600" dirty="0"/>
              <a:t>BAIXA PERFORMANCE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41B1F94-F7C9-4C19-BFF8-B027E7573673}"/>
              </a:ext>
            </a:extLst>
          </p:cNvPr>
          <p:cNvSpPr txBox="1"/>
          <p:nvPr/>
        </p:nvSpPr>
        <p:spPr>
          <a:xfrm>
            <a:off x="6033877" y="4439215"/>
            <a:ext cx="215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BAIXOS VALORES</a:t>
            </a:r>
          </a:p>
          <a:p>
            <a:pPr algn="ctr"/>
            <a:r>
              <a:rPr lang="pt-BR" sz="1600" dirty="0"/>
              <a:t>ALTA PERFORMANCE</a:t>
            </a:r>
          </a:p>
        </p:txBody>
      </p: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9A5E5528-38B7-4BC6-B7A1-D89D1F6A7372}"/>
              </a:ext>
            </a:extLst>
          </p:cNvPr>
          <p:cNvCxnSpPr/>
          <p:nvPr/>
        </p:nvCxnSpPr>
        <p:spPr>
          <a:xfrm flipV="1">
            <a:off x="2985385" y="1978090"/>
            <a:ext cx="0" cy="3452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>
            <a:extLst>
              <a:ext uri="{FF2B5EF4-FFF2-40B4-BE49-F238E27FC236}">
                <a16:creationId xmlns:a16="http://schemas.microsoft.com/office/drawing/2014/main" id="{B37B7B07-9026-466B-9C45-EC68B32CE469}"/>
              </a:ext>
            </a:extLst>
          </p:cNvPr>
          <p:cNvCxnSpPr/>
          <p:nvPr/>
        </p:nvCxnSpPr>
        <p:spPr>
          <a:xfrm>
            <a:off x="3564706" y="6064899"/>
            <a:ext cx="45715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F491B141-FC20-49F6-A73E-757DC6216E70}"/>
              </a:ext>
            </a:extLst>
          </p:cNvPr>
          <p:cNvSpPr txBox="1"/>
          <p:nvPr/>
        </p:nvSpPr>
        <p:spPr>
          <a:xfrm rot="16200000">
            <a:off x="2145219" y="3597623"/>
            <a:ext cx="1156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VALORES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4C5D97D4-0F27-4202-B0B8-59789DB1CF4D}"/>
              </a:ext>
            </a:extLst>
          </p:cNvPr>
          <p:cNvSpPr txBox="1"/>
          <p:nvPr/>
        </p:nvSpPr>
        <p:spPr>
          <a:xfrm>
            <a:off x="5094800" y="6191819"/>
            <a:ext cx="1878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PERFORMANCE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DBC7E065-8E96-434B-A834-9CC5E9B45E92}"/>
              </a:ext>
            </a:extLst>
          </p:cNvPr>
          <p:cNvSpPr txBox="1"/>
          <p:nvPr/>
        </p:nvSpPr>
        <p:spPr>
          <a:xfrm>
            <a:off x="5274824" y="1893933"/>
            <a:ext cx="354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1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3782AC0D-02C7-45BF-B6F4-3B85A323883C}"/>
              </a:ext>
            </a:extLst>
          </p:cNvPr>
          <p:cNvSpPr txBox="1"/>
          <p:nvPr/>
        </p:nvSpPr>
        <p:spPr>
          <a:xfrm>
            <a:off x="7874622" y="1893933"/>
            <a:ext cx="354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2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E3EA1380-7208-4C33-9340-793AB63DFC93}"/>
              </a:ext>
            </a:extLst>
          </p:cNvPr>
          <p:cNvSpPr txBox="1"/>
          <p:nvPr/>
        </p:nvSpPr>
        <p:spPr>
          <a:xfrm>
            <a:off x="5274824" y="3914420"/>
            <a:ext cx="354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3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BEA2BBB-FC60-4F46-8043-CB2DD367384A}"/>
              </a:ext>
            </a:extLst>
          </p:cNvPr>
          <p:cNvSpPr txBox="1"/>
          <p:nvPr/>
        </p:nvSpPr>
        <p:spPr>
          <a:xfrm>
            <a:off x="7892539" y="3935893"/>
            <a:ext cx="354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4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F93F006-F024-44CB-B90F-399697378C2E}"/>
              </a:ext>
            </a:extLst>
          </p:cNvPr>
          <p:cNvSpPr/>
          <p:nvPr/>
        </p:nvSpPr>
        <p:spPr>
          <a:xfrm>
            <a:off x="3308760" y="3782287"/>
            <a:ext cx="2500022" cy="1998298"/>
          </a:xfrm>
          <a:prstGeom prst="rect">
            <a:avLst/>
          </a:prstGeom>
          <a:solidFill>
            <a:srgbClr val="F2F2F2">
              <a:alpha val="8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9279B447-3EF9-4472-A6CF-8CE1008E1749}"/>
              </a:ext>
            </a:extLst>
          </p:cNvPr>
          <p:cNvSpPr/>
          <p:nvPr/>
        </p:nvSpPr>
        <p:spPr>
          <a:xfrm>
            <a:off x="5871733" y="1734790"/>
            <a:ext cx="2500022" cy="1998298"/>
          </a:xfrm>
          <a:prstGeom prst="rect">
            <a:avLst/>
          </a:prstGeom>
          <a:solidFill>
            <a:srgbClr val="F2F2F2">
              <a:alpha val="8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4379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edifício&#10;&#10;Descrição gerada automaticamente">
            <a:extLst>
              <a:ext uri="{FF2B5EF4-FFF2-40B4-BE49-F238E27FC236}">
                <a16:creationId xmlns:a16="http://schemas.microsoft.com/office/drawing/2014/main" id="{E4497D65-8843-4AFC-BA55-1F826B91983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23"/>
            <a:ext cx="12192000" cy="68580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DB5208-1688-4708-A555-A44138C5E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535" y="4204997"/>
            <a:ext cx="7862596" cy="14400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O que está agregando </a:t>
            </a:r>
          </a:p>
          <a:p>
            <a:pPr marL="0" indent="0">
              <a:buNone/>
            </a:pP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para a organização que trabalha?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D29DEEB9-09A3-4982-8408-AF7EC06BC428}"/>
              </a:ext>
            </a:extLst>
          </p:cNvPr>
          <p:cNvSpPr txBox="1">
            <a:spLocks/>
          </p:cNvSpPr>
          <p:nvPr/>
        </p:nvSpPr>
        <p:spPr>
          <a:xfrm>
            <a:off x="3320920" y="1212914"/>
            <a:ext cx="7689980" cy="842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Em qual quadrante você está?</a:t>
            </a:r>
          </a:p>
        </p:txBody>
      </p:sp>
    </p:spTree>
    <p:extLst>
      <p:ext uri="{BB962C8B-B14F-4D97-AF65-F5344CB8AC3E}">
        <p14:creationId xmlns:p14="http://schemas.microsoft.com/office/powerpoint/2010/main" val="176681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7A0B4D-D22C-4F15-9EBA-966797E5FA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36711" r="1052"/>
          <a:stretch/>
        </p:blipFill>
        <p:spPr>
          <a:xfrm flipH="1">
            <a:off x="1322617" y="1016953"/>
            <a:ext cx="1372375" cy="1240362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659D3B3-8DC8-4810-823E-A27E44C5AF06}"/>
              </a:ext>
            </a:extLst>
          </p:cNvPr>
          <p:cNvSpPr/>
          <p:nvPr/>
        </p:nvSpPr>
        <p:spPr>
          <a:xfrm>
            <a:off x="1583355" y="1227271"/>
            <a:ext cx="772393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4000" b="1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Crescer onde atuo ou mudar de </a:t>
            </a:r>
          </a:p>
          <a:p>
            <a:pPr algn="r"/>
            <a:r>
              <a:rPr lang="pt-BR" sz="4000" b="1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emprego/carreira?</a:t>
            </a:r>
          </a:p>
        </p:txBody>
      </p:sp>
    </p:spTree>
    <p:extLst>
      <p:ext uri="{BB962C8B-B14F-4D97-AF65-F5344CB8AC3E}">
        <p14:creationId xmlns:p14="http://schemas.microsoft.com/office/powerpoint/2010/main" val="643112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395A492-2BD2-4B79-9AD7-D43B3EFF46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81" t="25543" r="5000" b="40273"/>
          <a:stretch/>
        </p:blipFill>
        <p:spPr>
          <a:xfrm>
            <a:off x="704850" y="1752600"/>
            <a:ext cx="10877550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999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D521964B-E0BC-4410-A55A-EB3F05384A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94FA7BC-F952-4B39-9BCC-FBDC150E5D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19" t="11895" r="29821" b="16296"/>
          <a:stretch/>
        </p:blipFill>
        <p:spPr>
          <a:xfrm>
            <a:off x="3190671" y="1494315"/>
            <a:ext cx="6089516" cy="519105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2A2BB79-F6CB-4552-8460-50575F7813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457" t="33467" r="27234" b="50000"/>
          <a:stretch/>
        </p:blipFill>
        <p:spPr>
          <a:xfrm>
            <a:off x="3190671" y="249813"/>
            <a:ext cx="6089516" cy="124450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3DDF42A-E44B-4276-A397-CE114C5335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731" t="47192" r="21649" b="46097"/>
          <a:stretch/>
        </p:blipFill>
        <p:spPr>
          <a:xfrm>
            <a:off x="278858" y="6151417"/>
            <a:ext cx="1502924" cy="53395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D1A854C-E096-4F0F-8EC6-30AD4309A7B0}"/>
              </a:ext>
            </a:extLst>
          </p:cNvPr>
          <p:cNvSpPr/>
          <p:nvPr/>
        </p:nvSpPr>
        <p:spPr>
          <a:xfrm>
            <a:off x="3355942" y="1583703"/>
            <a:ext cx="5731497" cy="50244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532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D521964B-E0BC-4410-A55A-EB3F05384A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94FA7BC-F952-4B39-9BCC-FBDC150E5D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19" t="11895" r="29821" b="16296"/>
          <a:stretch/>
        </p:blipFill>
        <p:spPr>
          <a:xfrm>
            <a:off x="3190671" y="1494315"/>
            <a:ext cx="6089516" cy="519105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2A2BB79-F6CB-4552-8460-50575F7813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457" t="33467" r="27234" b="50000"/>
          <a:stretch/>
        </p:blipFill>
        <p:spPr>
          <a:xfrm>
            <a:off x="3190671" y="249813"/>
            <a:ext cx="6089516" cy="124450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3DDF42A-E44B-4276-A397-CE114C5335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731" t="47192" r="21649" b="46097"/>
          <a:stretch/>
        </p:blipFill>
        <p:spPr>
          <a:xfrm>
            <a:off x="278858" y="6151417"/>
            <a:ext cx="1502924" cy="53395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9BF71FB-C05E-4F7D-98FA-CE682792E06E}"/>
              </a:ext>
            </a:extLst>
          </p:cNvPr>
          <p:cNvSpPr/>
          <p:nvPr/>
        </p:nvSpPr>
        <p:spPr>
          <a:xfrm>
            <a:off x="3355942" y="2884602"/>
            <a:ext cx="5731497" cy="37235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835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D521964B-E0BC-4410-A55A-EB3F05384A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94FA7BC-F952-4B39-9BCC-FBDC150E5D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19" t="11895" r="29821" b="16296"/>
          <a:stretch/>
        </p:blipFill>
        <p:spPr>
          <a:xfrm>
            <a:off x="3190671" y="1494315"/>
            <a:ext cx="6089516" cy="519105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2A2BB79-F6CB-4552-8460-50575F7813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457" t="33467" r="27234" b="50000"/>
          <a:stretch/>
        </p:blipFill>
        <p:spPr>
          <a:xfrm>
            <a:off x="3190671" y="249813"/>
            <a:ext cx="6089516" cy="124450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3DDF42A-E44B-4276-A397-CE114C5335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731" t="47192" r="21649" b="46097"/>
          <a:stretch/>
        </p:blipFill>
        <p:spPr>
          <a:xfrm>
            <a:off x="278858" y="6151417"/>
            <a:ext cx="1502924" cy="53395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46C7C8B-3248-47B0-BA66-35244E97B90C}"/>
              </a:ext>
            </a:extLst>
          </p:cNvPr>
          <p:cNvSpPr/>
          <p:nvPr/>
        </p:nvSpPr>
        <p:spPr>
          <a:xfrm>
            <a:off x="3355942" y="4298623"/>
            <a:ext cx="5731497" cy="23095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3576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D521964B-E0BC-4410-A55A-EB3F05384A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94FA7BC-F952-4B39-9BCC-FBDC150E5D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19" t="11895" r="29821" b="16296"/>
          <a:stretch/>
        </p:blipFill>
        <p:spPr>
          <a:xfrm>
            <a:off x="3190671" y="1494315"/>
            <a:ext cx="6089516" cy="519105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2A2BB79-F6CB-4552-8460-50575F7813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457" t="33467" r="27234" b="50000"/>
          <a:stretch/>
        </p:blipFill>
        <p:spPr>
          <a:xfrm>
            <a:off x="3190671" y="249813"/>
            <a:ext cx="6089516" cy="124450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3DDF42A-E44B-4276-A397-CE114C5335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731" t="47192" r="21649" b="46097"/>
          <a:stretch/>
        </p:blipFill>
        <p:spPr>
          <a:xfrm>
            <a:off x="278858" y="6151417"/>
            <a:ext cx="1502924" cy="5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220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8B53EC8-DD36-4628-BE62-511A5F3DA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11" t="15302" r="19415" b="14025"/>
          <a:stretch/>
        </p:blipFill>
        <p:spPr>
          <a:xfrm>
            <a:off x="927983" y="701705"/>
            <a:ext cx="8521430" cy="545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17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65DBDC20-5BA4-4528-B893-F50E17953C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36711" r="1052"/>
          <a:stretch/>
        </p:blipFill>
        <p:spPr>
          <a:xfrm flipH="1">
            <a:off x="587829" y="776796"/>
            <a:ext cx="1372375" cy="1240362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1D661E35-0B25-4BA8-B276-2F15A14533B2}"/>
              </a:ext>
            </a:extLst>
          </p:cNvPr>
          <p:cNvSpPr/>
          <p:nvPr/>
        </p:nvSpPr>
        <p:spPr>
          <a:xfrm>
            <a:off x="806088" y="1012257"/>
            <a:ext cx="1064514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b="1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Competências natas x adquiridas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B212626-6FB3-4DD2-9EED-4F6D083155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894" y="1961316"/>
            <a:ext cx="6216007" cy="435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231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D24682-7A44-4D45-94AC-BC4C1341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6820" y="1352393"/>
            <a:ext cx="10356073" cy="374703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t-BR" sz="3200" dirty="0">
                <a:solidFill>
                  <a:srgbClr val="006666"/>
                </a:solidFill>
                <a:latin typeface="Bahnschrift Light" panose="020B0502040204020203" pitchFamily="34" charset="0"/>
              </a:rPr>
              <a:t>-Salário não condizente - 57%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pt-BR" sz="3200" dirty="0">
                <a:solidFill>
                  <a:srgbClr val="006666"/>
                </a:solidFill>
                <a:latin typeface="Bahnschrift Light" panose="020B0502040204020203" pitchFamily="34" charset="0"/>
              </a:rPr>
              <a:t>Flexibilidade de horário - 37%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pt-BR" sz="3200" dirty="0">
                <a:solidFill>
                  <a:srgbClr val="006666"/>
                </a:solidFill>
                <a:latin typeface="Bahnschrift Light" panose="020B0502040204020203" pitchFamily="34" charset="0"/>
              </a:rPr>
              <a:t>Potencial de aprendizado - 34%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pt-BR" sz="3200" dirty="0">
                <a:solidFill>
                  <a:srgbClr val="006666"/>
                </a:solidFill>
                <a:latin typeface="Bahnschrift Light" panose="020B0502040204020203" pitchFamily="34" charset="0"/>
              </a:rPr>
              <a:t>Perspectiva de crescimento - 33%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pt-BR" sz="3200" dirty="0">
                <a:solidFill>
                  <a:srgbClr val="006666"/>
                </a:solidFill>
                <a:latin typeface="Bahnschrift Light" panose="020B0502040204020203" pitchFamily="34" charset="0"/>
              </a:rPr>
              <a:t>Alinhamento propósito empresa x pessoal - 27%</a:t>
            </a:r>
          </a:p>
        </p:txBody>
      </p:sp>
    </p:spTree>
    <p:extLst>
      <p:ext uri="{BB962C8B-B14F-4D97-AF65-F5344CB8AC3E}">
        <p14:creationId xmlns:p14="http://schemas.microsoft.com/office/powerpoint/2010/main" val="3335664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D24682-7A44-4D45-94AC-BC4C1341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7558" y="1555480"/>
            <a:ext cx="6696883" cy="374703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t-BR" sz="3200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- Ambiente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3200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- Liderança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3200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- Falta de desafios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3200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- Baixa valorização </a:t>
            </a:r>
          </a:p>
        </p:txBody>
      </p:sp>
    </p:spTree>
    <p:extLst>
      <p:ext uri="{BB962C8B-B14F-4D97-AF65-F5344CB8AC3E}">
        <p14:creationId xmlns:p14="http://schemas.microsoft.com/office/powerpoint/2010/main" val="114852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8659D3B3-8DC8-4810-823E-A27E44C5AF06}"/>
              </a:ext>
            </a:extLst>
          </p:cNvPr>
          <p:cNvSpPr/>
          <p:nvPr/>
        </p:nvSpPr>
        <p:spPr>
          <a:xfrm>
            <a:off x="691190" y="1206314"/>
            <a:ext cx="107474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b="1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Como é o plano de carreira na empresa?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948F1FD-63D3-42BD-85C7-E3F448A9B0E9}"/>
              </a:ext>
            </a:extLst>
          </p:cNvPr>
          <p:cNvSpPr txBox="1"/>
          <p:nvPr/>
        </p:nvSpPr>
        <p:spPr>
          <a:xfrm>
            <a:off x="1070040" y="2488529"/>
            <a:ext cx="95709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Bahnschrift Light" panose="020B0502040204020203" pitchFamily="34" charset="0"/>
              </a:rPr>
              <a:t>-Existem iniciativas ou política sobre plano de carreira?</a:t>
            </a:r>
          </a:p>
          <a:p>
            <a:endParaRPr lang="pt-BR" sz="800" dirty="0">
              <a:latin typeface="Bahnschrift Light" panose="020B0502040204020203" pitchFamily="34" charset="0"/>
            </a:endParaRPr>
          </a:p>
          <a:p>
            <a:r>
              <a:rPr lang="pt-BR" sz="2400" dirty="0">
                <a:latin typeface="Bahnschrift Light" panose="020B0502040204020203" pitchFamily="34" charset="0"/>
              </a:rPr>
              <a:t>-O caminho a ser percorrido é claro para você?</a:t>
            </a:r>
          </a:p>
          <a:p>
            <a:endParaRPr lang="pt-BR" sz="800" dirty="0">
              <a:latin typeface="Bahnschrift Light" panose="020B0502040204020203" pitchFamily="34" charset="0"/>
            </a:endParaRPr>
          </a:p>
          <a:p>
            <a:r>
              <a:rPr lang="pt-BR" sz="2400" dirty="0">
                <a:latin typeface="Bahnschrift Light" panose="020B0502040204020203" pitchFamily="34" charset="0"/>
              </a:rPr>
              <a:t>-As promoções são divulgadas? </a:t>
            </a:r>
          </a:p>
          <a:p>
            <a:endParaRPr lang="pt-BR" sz="800" dirty="0">
              <a:latin typeface="Bahnschrift Light" panose="020B0502040204020203" pitchFamily="34" charset="0"/>
            </a:endParaRPr>
          </a:p>
          <a:p>
            <a:r>
              <a:rPr lang="pt-BR" sz="2400" dirty="0">
                <a:latin typeface="Bahnschrift Light" panose="020B0502040204020203" pitchFamily="34" charset="0"/>
              </a:rPr>
              <a:t>-Você tem conversas com seu gestor, RH ou BP (Business Partner)?</a:t>
            </a:r>
          </a:p>
        </p:txBody>
      </p:sp>
    </p:spTree>
    <p:extLst>
      <p:ext uri="{BB962C8B-B14F-4D97-AF65-F5344CB8AC3E}">
        <p14:creationId xmlns:p14="http://schemas.microsoft.com/office/powerpoint/2010/main" val="382421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ED63AB8-8473-4F03-B7D2-7CAD2249D8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72" t="44417" r="2844" b="28"/>
          <a:stretch/>
        </p:blipFill>
        <p:spPr>
          <a:xfrm>
            <a:off x="1079752" y="3598982"/>
            <a:ext cx="2492190" cy="3259018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614551D-EB6D-4FAC-BD06-86116999942E}"/>
              </a:ext>
            </a:extLst>
          </p:cNvPr>
          <p:cNvSpPr/>
          <p:nvPr/>
        </p:nvSpPr>
        <p:spPr>
          <a:xfrm>
            <a:off x="3945754" y="642620"/>
            <a:ext cx="6905239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Renata</a:t>
            </a:r>
          </a:p>
          <a:p>
            <a:pPr>
              <a:lnSpc>
                <a:spcPct val="150000"/>
              </a:lnSpc>
            </a:pP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27 anos</a:t>
            </a:r>
          </a:p>
          <a:p>
            <a:pPr>
              <a:lnSpc>
                <a:spcPct val="150000"/>
              </a:lnSpc>
            </a:pP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Analista Plena de Marketing</a:t>
            </a:r>
          </a:p>
          <a:p>
            <a:r>
              <a:rPr lang="pt-BR" sz="2400" dirty="0">
                <a:solidFill>
                  <a:srgbClr val="59AFA5"/>
                </a:solidFill>
                <a:latin typeface="Bahnschrift Light" panose="020B0502040204020203" pitchFamily="34" charset="0"/>
              </a:rPr>
              <a:t>Boa profissional</a:t>
            </a: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, com potencial para crescer na organização a </a:t>
            </a:r>
            <a:r>
              <a:rPr lang="pt-BR" sz="2400" dirty="0">
                <a:solidFill>
                  <a:srgbClr val="59AFA5"/>
                </a:solidFill>
                <a:latin typeface="Bahnschrift Light" panose="020B0502040204020203" pitchFamily="34" charset="0"/>
              </a:rPr>
              <a:t>médio prazo</a:t>
            </a:r>
            <a:r>
              <a:rPr lang="pt-BR" sz="2400" dirty="0">
                <a:latin typeface="Bahnschrift Light" panose="020B0502040204020203" pitchFamily="34" charset="0"/>
              </a:rPr>
              <a:t>.</a:t>
            </a:r>
          </a:p>
          <a:p>
            <a:endParaRPr lang="pt-BR" sz="1600" dirty="0">
              <a:latin typeface="Bahnschrift Light" panose="020B0502040204020203" pitchFamily="34" charset="0"/>
            </a:endParaRPr>
          </a:p>
          <a:p>
            <a:r>
              <a:rPr lang="pt-BR" sz="2400" u="sng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Situação:</a:t>
            </a: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 Está </a:t>
            </a:r>
            <a:r>
              <a:rPr lang="pt-BR" sz="2400" dirty="0">
                <a:solidFill>
                  <a:srgbClr val="59AFA5"/>
                </a:solidFill>
                <a:latin typeface="Bahnschrift Light" panose="020B0502040204020203" pitchFamily="34" charset="0"/>
              </a:rPr>
              <a:t>frustrada</a:t>
            </a:r>
            <a:r>
              <a:rPr lang="pt-BR" sz="2400" dirty="0">
                <a:latin typeface="Bahnschrift Light" panose="020B0502040204020203" pitchFamily="34" charset="0"/>
              </a:rPr>
              <a:t> </a:t>
            </a: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com a atividade que exerce atualmente, e </a:t>
            </a:r>
            <a:r>
              <a:rPr lang="pt-BR" sz="2400" dirty="0">
                <a:solidFill>
                  <a:srgbClr val="59AFA5"/>
                </a:solidFill>
                <a:latin typeface="Bahnschrift Light" panose="020B0502040204020203" pitchFamily="34" charset="0"/>
              </a:rPr>
              <a:t>impaciente</a:t>
            </a:r>
            <a:r>
              <a:rPr lang="pt-BR" sz="2400" dirty="0">
                <a:latin typeface="Bahnschrift Light" panose="020B0502040204020203" pitchFamily="34" charset="0"/>
              </a:rPr>
              <a:t> </a:t>
            </a: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por mudanças, mas tem </a:t>
            </a:r>
            <a:r>
              <a:rPr lang="pt-BR" sz="2400" dirty="0">
                <a:solidFill>
                  <a:srgbClr val="59AFA5"/>
                </a:solidFill>
                <a:latin typeface="Bahnschrift Light" panose="020B0502040204020203" pitchFamily="34" charset="0"/>
              </a:rPr>
              <a:t>medo de se arriscar </a:t>
            </a: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no mercado pela </a:t>
            </a:r>
            <a:r>
              <a:rPr lang="pt-BR" sz="2400" dirty="0">
                <a:solidFill>
                  <a:srgbClr val="59AFA5"/>
                </a:solidFill>
                <a:latin typeface="Bahnschrift Light" panose="020B0502040204020203" pitchFamily="34" charset="0"/>
              </a:rPr>
              <a:t>estabilidade</a:t>
            </a:r>
            <a:r>
              <a:rPr lang="pt-BR" sz="2400" dirty="0">
                <a:latin typeface="Bahnschrift Light" panose="020B0502040204020203" pitchFamily="34" charset="0"/>
              </a:rPr>
              <a:t> </a:t>
            </a: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atual.</a:t>
            </a:r>
          </a:p>
          <a:p>
            <a:endParaRPr lang="pt-BR" sz="2400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1541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8E1A0768-CF01-496C-959B-3ACF9C874A6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495"/>
            <a:ext cx="12192000" cy="68580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13F2E0-7D29-49C2-ABFB-31000C997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286001"/>
            <a:ext cx="10058400" cy="27214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4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Quem tem estabilidade atualmente?</a:t>
            </a:r>
          </a:p>
        </p:txBody>
      </p:sp>
    </p:spTree>
    <p:extLst>
      <p:ext uri="{BB962C8B-B14F-4D97-AF65-F5344CB8AC3E}">
        <p14:creationId xmlns:p14="http://schemas.microsoft.com/office/powerpoint/2010/main" val="6638948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A9906E-AF81-4A7A-B6D1-C5D1109B6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422" y="250666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	- Continuar na empresa </a:t>
            </a:r>
          </a:p>
          <a:p>
            <a:pPr marL="0" indent="0">
              <a:buNone/>
            </a:pP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	- Pedir promoção ou aumento de salário</a:t>
            </a:r>
          </a:p>
          <a:p>
            <a:pPr marL="0" indent="0">
              <a:buNone/>
            </a:pP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	- Mudar de função</a:t>
            </a:r>
          </a:p>
          <a:p>
            <a:pPr marL="0" indent="0">
              <a:buNone/>
            </a:pP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	- Ir para outra empresa</a:t>
            </a:r>
          </a:p>
          <a:p>
            <a:pPr marL="0" indent="0">
              <a:buNone/>
            </a:pP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	- Mudar de profissão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B04FAE9-DEA4-41F1-BD73-B8AEE16AA69C}"/>
              </a:ext>
            </a:extLst>
          </p:cNvPr>
          <p:cNvSpPr/>
          <p:nvPr/>
        </p:nvSpPr>
        <p:spPr>
          <a:xfrm>
            <a:off x="995652" y="1169066"/>
            <a:ext cx="583204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000" b="1" dirty="0">
                <a:solidFill>
                  <a:schemeClr val="accent2">
                    <a:lumMod val="50000"/>
                  </a:schemeClr>
                </a:solidFill>
                <a:latin typeface="Bahnschrift Light" panose="020B0502040204020203" pitchFamily="34" charset="0"/>
              </a:rPr>
              <a:t>Análise ganhos x perdas</a:t>
            </a:r>
          </a:p>
        </p:txBody>
      </p:sp>
      <p:pic>
        <p:nvPicPr>
          <p:cNvPr id="5" name="Imagem 4" descr="Uma imagem contendo atletismo, mesa&#10;&#10;Descrição gerada automaticamente">
            <a:extLst>
              <a:ext uri="{FF2B5EF4-FFF2-40B4-BE49-F238E27FC236}">
                <a16:creationId xmlns:a16="http://schemas.microsoft.com/office/drawing/2014/main" id="{5707554B-A6CB-457A-9B2E-F2DC25CDAA0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4F1EC"/>
              </a:clrFrom>
              <a:clrTo>
                <a:srgbClr val="F4F1EC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164" y="207135"/>
            <a:ext cx="2994803" cy="299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47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pessoa, ao ar livre, jovem, edifício&#10;&#10;Descrição gerada automaticamente">
            <a:extLst>
              <a:ext uri="{FF2B5EF4-FFF2-40B4-BE49-F238E27FC236}">
                <a16:creationId xmlns:a16="http://schemas.microsoft.com/office/drawing/2014/main" id="{8186C621-5EE0-45E0-A1C6-029C0F90FB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9657"/>
            <a:ext cx="12192000" cy="4185834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EC781C-36B8-4A47-9D90-75B596BFB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31185"/>
            <a:ext cx="12192000" cy="65631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accent5">
                    <a:lumMod val="50000"/>
                  </a:schemeClr>
                </a:solidFill>
                <a:latin typeface="Bahnschrift Light" panose="020B0502040204020203" pitchFamily="34" charset="0"/>
              </a:rPr>
              <a:t>Pular etapas pode prejudicar a consistência do seu trabalho.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30B5CEB0-65BF-462D-84AB-29FD34EED4B9}"/>
              </a:ext>
            </a:extLst>
          </p:cNvPr>
          <p:cNvSpPr/>
          <p:nvPr/>
        </p:nvSpPr>
        <p:spPr>
          <a:xfrm>
            <a:off x="989163" y="1466525"/>
            <a:ext cx="1021367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8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Dar passos para trás pode ser mais estratégico que avançar com </a:t>
            </a:r>
            <a:r>
              <a:rPr lang="pt-BR" sz="2800" i="1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gap´s </a:t>
            </a:r>
            <a:r>
              <a:rPr lang="pt-BR" sz="28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técnicos e comportamentais. </a:t>
            </a:r>
          </a:p>
        </p:txBody>
      </p:sp>
    </p:spTree>
    <p:extLst>
      <p:ext uri="{BB962C8B-B14F-4D97-AF65-F5344CB8AC3E}">
        <p14:creationId xmlns:p14="http://schemas.microsoft.com/office/powerpoint/2010/main" val="423050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4" descr="Uma imagem contendo objeto, relógio, pendurado, fixado&#10;&#10;Descrição gerada automaticamente">
            <a:extLst>
              <a:ext uri="{FF2B5EF4-FFF2-40B4-BE49-F238E27FC236}">
                <a16:creationId xmlns:a16="http://schemas.microsoft.com/office/drawing/2014/main" id="{1E87687F-71D7-4971-A20D-DDEE326FFF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8975"/>
            <a:ext cx="12192000" cy="6906975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8E2FB1EA-5A85-4635-9222-B104689E95CC}"/>
              </a:ext>
            </a:extLst>
          </p:cNvPr>
          <p:cNvSpPr/>
          <p:nvPr/>
        </p:nvSpPr>
        <p:spPr>
          <a:xfrm>
            <a:off x="299049" y="1887863"/>
            <a:ext cx="32720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Mudança planejada</a:t>
            </a:r>
          </a:p>
        </p:txBody>
      </p:sp>
    </p:spTree>
    <p:extLst>
      <p:ext uri="{BB962C8B-B14F-4D97-AF65-F5344CB8AC3E}">
        <p14:creationId xmlns:p14="http://schemas.microsoft.com/office/powerpoint/2010/main" val="1814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A825ACF-1E8E-4A31-8C2E-40825C4C7C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36711" r="1052"/>
          <a:stretch/>
        </p:blipFill>
        <p:spPr>
          <a:xfrm flipH="1">
            <a:off x="947060" y="1394257"/>
            <a:ext cx="1372375" cy="1240362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0DA82850-72BC-4B5E-B72F-84F49B922EBD}"/>
              </a:ext>
            </a:extLst>
          </p:cNvPr>
          <p:cNvSpPr/>
          <p:nvPr/>
        </p:nvSpPr>
        <p:spPr>
          <a:xfrm>
            <a:off x="1145721" y="1629718"/>
            <a:ext cx="1038225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b="1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Como avaliar o mercado?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288980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0C954B5-9F67-4CBA-A8BC-D8F3A67B5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673" y="2850469"/>
            <a:ext cx="8351294" cy="11570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3600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Estar atualizado sobre o mercado não é só pra quem quer mudar de empresa! </a:t>
            </a:r>
          </a:p>
        </p:txBody>
      </p:sp>
      <p:pic>
        <p:nvPicPr>
          <p:cNvPr id="4" name="Espaço Reservado para Conteúdo 4" descr="Fundo preto com letras brancas&#10;&#10;Descrição gerada automaticamente">
            <a:extLst>
              <a:ext uri="{FF2B5EF4-FFF2-40B4-BE49-F238E27FC236}">
                <a16:creationId xmlns:a16="http://schemas.microsoft.com/office/drawing/2014/main" id="{CF3913D7-5417-41C1-AF32-17B9EE7C9C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13" t="31094" r="-795" b="33382"/>
          <a:stretch/>
        </p:blipFill>
        <p:spPr>
          <a:xfrm>
            <a:off x="8936967" y="805735"/>
            <a:ext cx="2090057" cy="221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431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Resultado de imagem para livro fora de serie">
            <a:extLst>
              <a:ext uri="{FF2B5EF4-FFF2-40B4-BE49-F238E27FC236}">
                <a16:creationId xmlns:a16="http://schemas.microsoft.com/office/drawing/2014/main" id="{08620B6B-90F7-4454-B802-D6C4A7660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21286707">
            <a:off x="1219850" y="1265405"/>
            <a:ext cx="2883672" cy="4239504"/>
          </a:xfrm>
          <a:prstGeom prst="rect">
            <a:avLst/>
          </a:prstGeom>
          <a:noFill/>
          <a:ln w="3175"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7938E84E-AC2A-42D2-B455-8353DCF16AAE}"/>
              </a:ext>
            </a:extLst>
          </p:cNvPr>
          <p:cNvSpPr/>
          <p:nvPr/>
        </p:nvSpPr>
        <p:spPr>
          <a:xfrm>
            <a:off x="4675403" y="1777484"/>
            <a:ext cx="6999480" cy="28050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pt-BR" sz="2400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-O esforço é superior ao talento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Malgun Gothic" pitchFamily="34" charset="-127"/>
                <a:cs typeface="Calibri Light" panose="020F0302020204030204" pitchFamily="34" charset="0"/>
              </a:rPr>
              <a:t>-10.000 horas de prática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Malgun Gothic" pitchFamily="34" charset="-127"/>
                <a:cs typeface="Calibri Light" panose="020F0302020204030204" pitchFamily="34" charset="0"/>
              </a:rPr>
              <a:t>-Vantagens cumulativas (fatores ambientais e culturais)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sz="2400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Malgun Gothic" pitchFamily="34" charset="-127"/>
                <a:cs typeface="Calibri Light" panose="020F0302020204030204" pitchFamily="34" charset="0"/>
              </a:rPr>
              <a:t>-Exposição a oportunidades</a:t>
            </a:r>
          </a:p>
          <a:p>
            <a:pPr lvl="0">
              <a:lnSpc>
                <a:spcPct val="150000"/>
              </a:lnSpc>
              <a:defRPr/>
            </a:pPr>
            <a:endParaRPr lang="pt-BR" sz="2400" dirty="0">
              <a:solidFill>
                <a:schemeClr val="accent2">
                  <a:lumMod val="5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835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7C011932-B2D7-46AE-97DC-681F1D5DA1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36711" r="1052"/>
          <a:stretch/>
        </p:blipFill>
        <p:spPr>
          <a:xfrm flipH="1">
            <a:off x="996038" y="1016953"/>
            <a:ext cx="1372375" cy="1240362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290B4CFA-EEEC-4B87-9480-B99B98C33F4C}"/>
              </a:ext>
            </a:extLst>
          </p:cNvPr>
          <p:cNvSpPr/>
          <p:nvPr/>
        </p:nvSpPr>
        <p:spPr>
          <a:xfrm>
            <a:off x="2010455" y="2499566"/>
            <a:ext cx="817108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- Requisitos técnicos e comportamentais;</a:t>
            </a:r>
          </a:p>
          <a:p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- Referências no mercado;</a:t>
            </a:r>
          </a:p>
          <a:p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- Oferta de profissionais;</a:t>
            </a:r>
          </a:p>
          <a:p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- Salários e </a:t>
            </a:r>
            <a:endParaRPr lang="pt-BR" sz="32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- Tendências.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C137B9E-BCF4-4484-AE6F-9E09305E9E46}"/>
              </a:ext>
            </a:extLst>
          </p:cNvPr>
          <p:cNvSpPr/>
          <p:nvPr/>
        </p:nvSpPr>
        <p:spPr>
          <a:xfrm>
            <a:off x="1145721" y="1244997"/>
            <a:ext cx="1038225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b="1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Como avaliar o mercado?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125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164EDDEF-E164-4A21-B241-039A6DADFA93}"/>
              </a:ext>
            </a:extLst>
          </p:cNvPr>
          <p:cNvSpPr txBox="1"/>
          <p:nvPr/>
        </p:nvSpPr>
        <p:spPr>
          <a:xfrm>
            <a:off x="1861414" y="3178546"/>
            <a:ext cx="2380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Antigo </a:t>
            </a:r>
            <a:r>
              <a:rPr lang="pt-BR" sz="1600" i="1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Love </a:t>
            </a:r>
            <a:r>
              <a:rPr lang="pt-BR" sz="1600" i="1" dirty="0" err="1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Mondays</a:t>
            </a:r>
            <a:endParaRPr lang="pt-BR" sz="1600" i="1" dirty="0">
              <a:solidFill>
                <a:schemeClr val="bg2">
                  <a:lumMod val="25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0C78332-7FCA-444B-8AB0-16F65C64BC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366" t="28137" r="5501" b="50001"/>
          <a:stretch/>
        </p:blipFill>
        <p:spPr>
          <a:xfrm>
            <a:off x="6096000" y="1534416"/>
            <a:ext cx="4289762" cy="131380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A1EB537-852F-456A-9E2D-95A241185D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347" t="13316" r="8468" b="40261"/>
          <a:stretch/>
        </p:blipFill>
        <p:spPr>
          <a:xfrm>
            <a:off x="1137680" y="961766"/>
            <a:ext cx="3104420" cy="230283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DC14CDB-DD83-47B5-B48A-6A0B32EC1D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0341" t="30608" r="9331" b="57289"/>
          <a:stretch/>
        </p:blipFill>
        <p:spPr>
          <a:xfrm>
            <a:off x="3387747" y="4058335"/>
            <a:ext cx="4607580" cy="103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8309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placar, placa, azul, rua&#10;&#10;Descrição gerada automaticamente">
            <a:extLst>
              <a:ext uri="{FF2B5EF4-FFF2-40B4-BE49-F238E27FC236}">
                <a16:creationId xmlns:a16="http://schemas.microsoft.com/office/drawing/2014/main" id="{EC5B729F-5553-4D46-B1AA-6923103C9A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1" b="37297"/>
          <a:stretch/>
        </p:blipFill>
        <p:spPr>
          <a:xfrm>
            <a:off x="0" y="0"/>
            <a:ext cx="12191999" cy="2478505"/>
          </a:xfrm>
          <a:prstGeom prst="rect">
            <a:avLst/>
          </a:prstGeom>
        </p:spPr>
      </p:pic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3108F315-58F4-4E9E-AFF0-00CBCCB8F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1652" y="3043991"/>
            <a:ext cx="8080694" cy="104465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4000" b="1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  <a:cs typeface="Times New Roman" panose="02020603050405020304" pitchFamily="18" charset="0"/>
              </a:rPr>
              <a:t>Expectativa</a:t>
            </a:r>
            <a:r>
              <a:rPr lang="pt-BR" sz="3600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 x </a:t>
            </a:r>
            <a:r>
              <a:rPr lang="pt-BR" sz="4000" b="1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  <a:cs typeface="Times New Roman" panose="02020603050405020304" pitchFamily="18" charset="0"/>
              </a:rPr>
              <a:t>Realidade</a:t>
            </a:r>
            <a:r>
              <a:rPr lang="pt-BR" sz="3600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?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2CB3EB0-910F-4006-A7B8-82950831B56E}"/>
              </a:ext>
            </a:extLst>
          </p:cNvPr>
          <p:cNvSpPr/>
          <p:nvPr/>
        </p:nvSpPr>
        <p:spPr>
          <a:xfrm>
            <a:off x="598515" y="5244715"/>
            <a:ext cx="100748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  <a:cs typeface="Times New Roman" panose="02020603050405020304" pitchFamily="18" charset="0"/>
              </a:rPr>
              <a:t>Haverá oportunidades para todos? </a:t>
            </a:r>
          </a:p>
        </p:txBody>
      </p:sp>
    </p:spTree>
    <p:extLst>
      <p:ext uri="{BB962C8B-B14F-4D97-AF65-F5344CB8AC3E}">
        <p14:creationId xmlns:p14="http://schemas.microsoft.com/office/powerpoint/2010/main" val="23384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D893D4B-B47E-433F-B377-56B907206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31664" cy="4351338"/>
          </a:xfrm>
        </p:spPr>
        <p:txBody>
          <a:bodyPr>
            <a:normAutofit fontScale="92500" lnSpcReduction="20000"/>
          </a:bodyPr>
          <a:lstStyle/>
          <a:p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Ao identificar meus valores me mantenho motivado e alinhado na carreira;</a:t>
            </a:r>
          </a:p>
          <a:p>
            <a:endParaRPr lang="pt-BR" sz="900" dirty="0">
              <a:solidFill>
                <a:schemeClr val="bg2">
                  <a:lumMod val="25000"/>
                </a:schemeClr>
              </a:solidFill>
              <a:latin typeface="Bahnschrift Light" panose="020B0502040204020203" pitchFamily="34" charset="0"/>
            </a:endParaRPr>
          </a:p>
          <a:p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É essencial ter clareza sobre meus pontos fortes; </a:t>
            </a:r>
          </a:p>
          <a:p>
            <a:endParaRPr lang="pt-BR" sz="900" dirty="0">
              <a:solidFill>
                <a:schemeClr val="bg2">
                  <a:lumMod val="25000"/>
                </a:schemeClr>
              </a:solidFill>
              <a:latin typeface="Bahnschrift Light" panose="020B0502040204020203" pitchFamily="34" charset="0"/>
            </a:endParaRPr>
          </a:p>
          <a:p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Potencializar pontos fortes é mais eficaz que desenvolver pontos fracos;</a:t>
            </a:r>
          </a:p>
          <a:p>
            <a:endParaRPr lang="pt-BR" sz="900" dirty="0">
              <a:solidFill>
                <a:schemeClr val="bg2">
                  <a:lumMod val="25000"/>
                </a:schemeClr>
              </a:solidFill>
              <a:latin typeface="Bahnschrift Light" panose="020B0502040204020203" pitchFamily="34" charset="0"/>
            </a:endParaRPr>
          </a:p>
          <a:p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Crescer onde atuo ou mudar de empresa e(ou) carreira é uma decisão pessoal;</a:t>
            </a:r>
          </a:p>
          <a:p>
            <a:endParaRPr lang="pt-BR" sz="900" dirty="0">
              <a:solidFill>
                <a:schemeClr val="bg2">
                  <a:lumMod val="25000"/>
                </a:schemeClr>
              </a:solidFill>
              <a:latin typeface="Bahnschrift Light" panose="020B0502040204020203" pitchFamily="34" charset="0"/>
            </a:endParaRPr>
          </a:p>
          <a:p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É preciso sempre estar atualizado sobre o mercado.</a:t>
            </a:r>
          </a:p>
          <a:p>
            <a:endParaRPr lang="pt-BR" sz="900" dirty="0">
              <a:solidFill>
                <a:schemeClr val="bg2">
                  <a:lumMod val="25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202CB98-37C3-48E3-A824-ED26B9EF21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36711" r="1052"/>
          <a:stretch/>
        </p:blipFill>
        <p:spPr>
          <a:xfrm flipH="1">
            <a:off x="223833" y="230187"/>
            <a:ext cx="1466644" cy="132556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800B5C6-2DD1-4887-9603-2BC702E8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26" y="258428"/>
            <a:ext cx="10515600" cy="1325563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rgbClr val="009999"/>
                </a:solidFill>
              </a:rPr>
              <a:t>Concluindo</a:t>
            </a:r>
          </a:p>
        </p:txBody>
      </p:sp>
    </p:spTree>
    <p:extLst>
      <p:ext uri="{BB962C8B-B14F-4D97-AF65-F5344CB8AC3E}">
        <p14:creationId xmlns:p14="http://schemas.microsoft.com/office/powerpoint/2010/main" val="3969536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87EBA94-B9E8-40A2-A921-A0957EB607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36711" r="1052"/>
          <a:stretch/>
        </p:blipFill>
        <p:spPr>
          <a:xfrm flipH="1">
            <a:off x="898071" y="1360215"/>
            <a:ext cx="1372375" cy="1240362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844B035-BACB-42E7-8CEB-3FD7865206B2}"/>
              </a:ext>
            </a:extLst>
          </p:cNvPr>
          <p:cNvSpPr/>
          <p:nvPr/>
        </p:nvSpPr>
        <p:spPr>
          <a:xfrm>
            <a:off x="1241358" y="1595676"/>
            <a:ext cx="1137666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b="1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Qual meu diferencial competitivo? </a:t>
            </a:r>
          </a:p>
        </p:txBody>
      </p:sp>
    </p:spTree>
    <p:extLst>
      <p:ext uri="{BB962C8B-B14F-4D97-AF65-F5344CB8AC3E}">
        <p14:creationId xmlns:p14="http://schemas.microsoft.com/office/powerpoint/2010/main" val="1283108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BA27CE3-21B8-47F6-9695-DDEB8DBAED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5F0689B-A3B6-44FD-B4DF-10D1E6147FFB}"/>
              </a:ext>
            </a:extLst>
          </p:cNvPr>
          <p:cNvSpPr txBox="1"/>
          <p:nvPr/>
        </p:nvSpPr>
        <p:spPr>
          <a:xfrm>
            <a:off x="171450" y="6182168"/>
            <a:ext cx="3162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i="1" dirty="0">
                <a:solidFill>
                  <a:schemeClr val="bg1">
                    <a:lumMod val="75000"/>
                  </a:schemeClr>
                </a:solidFill>
              </a:rPr>
              <a:t>Canal Seja uma pessoa melhor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67973C3-0295-4B4E-876F-38DCABDDEBAD}"/>
              </a:ext>
            </a:extLst>
          </p:cNvPr>
          <p:cNvSpPr/>
          <p:nvPr/>
        </p:nvSpPr>
        <p:spPr>
          <a:xfrm>
            <a:off x="962875" y="960140"/>
            <a:ext cx="102662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</a:rPr>
              <a:t>Qual matéria tem que estudar mais?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B16C23D-C996-4636-B593-C665FA96C0B6}"/>
              </a:ext>
            </a:extLst>
          </p:cNvPr>
          <p:cNvSpPr txBox="1"/>
          <p:nvPr/>
        </p:nvSpPr>
        <p:spPr>
          <a:xfrm>
            <a:off x="2480387" y="2395322"/>
            <a:ext cx="4009938" cy="1836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4000" b="1" dirty="0">
                <a:solidFill>
                  <a:schemeClr val="bg1"/>
                </a:solidFill>
                <a:latin typeface="Comic Sans MS" panose="030F0702030302020204" pitchFamily="66" charset="0"/>
              </a:rPr>
              <a:t>Português 9</a:t>
            </a:r>
          </a:p>
          <a:p>
            <a:pPr algn="ctr">
              <a:lnSpc>
                <a:spcPct val="150000"/>
              </a:lnSpc>
            </a:pPr>
            <a:r>
              <a:rPr lang="pt-BR" sz="4000" b="1" dirty="0">
                <a:solidFill>
                  <a:schemeClr val="bg1"/>
                </a:solidFill>
                <a:latin typeface="Comic Sans MS" panose="030F0702030302020204" pitchFamily="66" charset="0"/>
              </a:rPr>
              <a:t>Matemática 5</a:t>
            </a:r>
          </a:p>
        </p:txBody>
      </p:sp>
    </p:spTree>
    <p:extLst>
      <p:ext uri="{BB962C8B-B14F-4D97-AF65-F5344CB8AC3E}">
        <p14:creationId xmlns:p14="http://schemas.microsoft.com/office/powerpoint/2010/main" val="1614230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ntendo screenshot&#10;&#10;Descrição gerada automaticamente">
            <a:extLst>
              <a:ext uri="{FF2B5EF4-FFF2-40B4-BE49-F238E27FC236}">
                <a16:creationId xmlns:a16="http://schemas.microsoft.com/office/drawing/2014/main" id="{C0AE78AC-BD10-4256-A72E-4AD3543095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75C6670-267B-433B-B662-8FE76D9B8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28" y="4659085"/>
            <a:ext cx="6335486" cy="1614386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pt-BR" sz="3200" dirty="0">
                <a:solidFill>
                  <a:srgbClr val="59AFA5"/>
                </a:solidFill>
                <a:latin typeface="Bahnschrift Light" panose="020B0502040204020203" pitchFamily="34" charset="0"/>
              </a:rPr>
              <a:t>Potencializar </a:t>
            </a: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o que já tem de bom para se tornar </a:t>
            </a:r>
            <a:r>
              <a:rPr lang="pt-BR" sz="3200" dirty="0">
                <a:solidFill>
                  <a:srgbClr val="59AFA5"/>
                </a:solidFill>
                <a:latin typeface="Bahnschrift Light" panose="020B0502040204020203" pitchFamily="34" charset="0"/>
              </a:rPr>
              <a:t>diferenciado</a:t>
            </a:r>
            <a:r>
              <a:rPr lang="pt-BR" dirty="0">
                <a:solidFill>
                  <a:srgbClr val="59AFA5"/>
                </a:solidFill>
                <a:latin typeface="Bahnschrift Light" panose="020B0502040204020203" pitchFamily="34" charset="0"/>
              </a:rPr>
              <a:t> </a:t>
            </a:r>
            <a:r>
              <a:rPr lang="pt-BR" sz="4000" dirty="0">
                <a:solidFill>
                  <a:srgbClr val="59AFA5"/>
                </a:solidFill>
                <a:latin typeface="Bahnschrift Light" panose="020B0502040204020203" pitchFamily="34" charset="0"/>
              </a:rPr>
              <a:t>+</a:t>
            </a:r>
            <a:r>
              <a:rPr lang="pt-BR" dirty="0">
                <a:solidFill>
                  <a:srgbClr val="59AFA5"/>
                </a:solidFill>
                <a:latin typeface="Bahnschrift Light" panose="020B0502040204020203" pitchFamily="34" charset="0"/>
              </a:rPr>
              <a:t> </a:t>
            </a:r>
            <a:r>
              <a:rPr lang="pt-BR" sz="3200" dirty="0">
                <a:solidFill>
                  <a:srgbClr val="59AFA5"/>
                </a:solidFill>
                <a:latin typeface="Bahnschrift Light" panose="020B0502040204020203" pitchFamily="34" charset="0"/>
              </a:rPr>
              <a:t>administrar os pontos fracos</a:t>
            </a:r>
            <a:endParaRPr lang="pt-BR" dirty="0">
              <a:solidFill>
                <a:srgbClr val="59AFA5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60700508-9A40-4AFD-8E3B-C1E6EEA60DE9}"/>
              </a:ext>
            </a:extLst>
          </p:cNvPr>
          <p:cNvSpPr/>
          <p:nvPr/>
        </p:nvSpPr>
        <p:spPr>
          <a:xfrm>
            <a:off x="381000" y="385864"/>
            <a:ext cx="87820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dirty="0">
                <a:solidFill>
                  <a:srgbClr val="59AFA5"/>
                </a:solidFill>
                <a:latin typeface="Bahnschrift Light" panose="020B0502040204020203" pitchFamily="34" charset="0"/>
              </a:rPr>
              <a:t>Focar nos pontos fracos </a:t>
            </a: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vai fazer você gastar um </a:t>
            </a:r>
            <a:r>
              <a:rPr lang="pt-BR" sz="3600" dirty="0">
                <a:solidFill>
                  <a:srgbClr val="59AFA5"/>
                </a:solidFill>
                <a:latin typeface="Bahnschrift Light" panose="020B0502040204020203" pitchFamily="34" charset="0"/>
              </a:rPr>
              <a:t>tempo enorme </a:t>
            </a: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pra ser </a:t>
            </a:r>
            <a:r>
              <a:rPr lang="pt-BR" sz="3600" dirty="0">
                <a:solidFill>
                  <a:srgbClr val="59AFA5"/>
                </a:solidFill>
                <a:latin typeface="Bahnschrift Light" panose="020B0502040204020203" pitchFamily="34" charset="0"/>
              </a:rPr>
              <a:t>mediano</a:t>
            </a:r>
            <a:r>
              <a:rPr lang="pt-BR" sz="32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2002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6ABC5E04-D5F2-4937-8AD3-E53F010BEECC}"/>
              </a:ext>
            </a:extLst>
          </p:cNvPr>
          <p:cNvSpPr txBox="1"/>
          <p:nvPr/>
        </p:nvSpPr>
        <p:spPr>
          <a:xfrm>
            <a:off x="4667256" y="1686172"/>
            <a:ext cx="7272089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59AFA5"/>
                </a:solidFill>
                <a:latin typeface="Bahnschrift Light" panose="020B0502040204020203" pitchFamily="34" charset="0"/>
              </a:rPr>
              <a:t>1. </a:t>
            </a: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Saia da zona de prejuízo</a:t>
            </a:r>
          </a:p>
          <a:p>
            <a:endParaRPr lang="pt-BR" sz="700" dirty="0">
              <a:solidFill>
                <a:schemeClr val="bg2">
                  <a:lumMod val="25000"/>
                </a:schemeClr>
              </a:solidFill>
              <a:latin typeface="Bahnschrift Light" panose="020B0502040204020203" pitchFamily="34" charset="0"/>
            </a:endParaRPr>
          </a:p>
          <a:p>
            <a:r>
              <a:rPr lang="pt-BR" sz="2800" dirty="0">
                <a:solidFill>
                  <a:srgbClr val="59AFA5"/>
                </a:solidFill>
                <a:latin typeface="Bahnschrift Light" panose="020B0502040204020203" pitchFamily="34" charset="0"/>
              </a:rPr>
              <a:t>2. </a:t>
            </a: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Implemente um sistema de apoio</a:t>
            </a:r>
          </a:p>
          <a:p>
            <a:endParaRPr lang="pt-BR" sz="700" dirty="0">
              <a:solidFill>
                <a:schemeClr val="bg2">
                  <a:lumMod val="25000"/>
                </a:schemeClr>
              </a:solidFill>
              <a:latin typeface="Bahnschrift Light" panose="020B0502040204020203" pitchFamily="34" charset="0"/>
            </a:endParaRPr>
          </a:p>
          <a:p>
            <a:r>
              <a:rPr lang="pt-BR" sz="2800" dirty="0">
                <a:solidFill>
                  <a:srgbClr val="59AFA5"/>
                </a:solidFill>
                <a:latin typeface="Bahnschrift Light" panose="020B0502040204020203" pitchFamily="34" charset="0"/>
              </a:rPr>
              <a:t>3. </a:t>
            </a: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Use pontos fortes para superar pontos fracos</a:t>
            </a:r>
          </a:p>
          <a:p>
            <a:endParaRPr lang="pt-BR" sz="800" dirty="0">
              <a:solidFill>
                <a:srgbClr val="59AFA5"/>
              </a:solidFill>
              <a:latin typeface="Bahnschrift Light" panose="020B0502040204020203" pitchFamily="34" charset="0"/>
            </a:endParaRPr>
          </a:p>
          <a:p>
            <a:r>
              <a:rPr lang="pt-BR" sz="2800" dirty="0">
                <a:solidFill>
                  <a:srgbClr val="59AFA5"/>
                </a:solidFill>
                <a:latin typeface="Bahnschrift Light" panose="020B0502040204020203" pitchFamily="34" charset="0"/>
              </a:rPr>
              <a:t>4. </a:t>
            </a: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Busque alguém que domine o tema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D85B97D1-4FCE-45D6-B7D1-B6ECE52BD0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87" t="14706" r="11094" b="22764"/>
          <a:stretch/>
        </p:blipFill>
        <p:spPr>
          <a:xfrm rot="21378699">
            <a:off x="1227106" y="1083794"/>
            <a:ext cx="2952750" cy="4286250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16726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onda, água, andando de, surfando&#10;&#10;Descrição gerada automaticamente">
            <a:extLst>
              <a:ext uri="{FF2B5EF4-FFF2-40B4-BE49-F238E27FC236}">
                <a16:creationId xmlns:a16="http://schemas.microsoft.com/office/drawing/2014/main" id="{7D402ABD-64B0-4911-9A81-A16C86948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32" y="0"/>
            <a:ext cx="12192000" cy="68580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DFD7D8-6672-48E0-9726-CA80DC517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2918" y="2224254"/>
            <a:ext cx="7696200" cy="2409491"/>
          </a:xfrm>
        </p:spPr>
        <p:txBody>
          <a:bodyPr/>
          <a:lstStyle/>
          <a:p>
            <a:r>
              <a:rPr lang="pt-BR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Procure testes de personalidade</a:t>
            </a:r>
          </a:p>
          <a:p>
            <a:r>
              <a:rPr lang="pt-BR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Relembre sua infância</a:t>
            </a:r>
          </a:p>
          <a:p>
            <a:r>
              <a:rPr lang="pt-BR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Onde você trabalha bem sendo pressionado?</a:t>
            </a:r>
          </a:p>
          <a:p>
            <a:r>
              <a:rPr lang="pt-BR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Reflita sobre sua vida</a:t>
            </a:r>
          </a:p>
          <a:p>
            <a:pPr marL="0" indent="0">
              <a:buNone/>
            </a:pPr>
            <a:endParaRPr lang="pt-BR" dirty="0">
              <a:solidFill>
                <a:schemeClr val="bg2">
                  <a:lumMod val="25000"/>
                </a:schemeClr>
              </a:solidFill>
              <a:latin typeface="Bahnschrift Light" panose="020B0502040204020203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0F0B91A-5B44-48D5-A53F-3F03850D46D6}"/>
              </a:ext>
            </a:extLst>
          </p:cNvPr>
          <p:cNvSpPr/>
          <p:nvPr/>
        </p:nvSpPr>
        <p:spPr>
          <a:xfrm>
            <a:off x="762000" y="819740"/>
            <a:ext cx="60420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Descobrindo seus pontos fortes</a:t>
            </a:r>
          </a:p>
        </p:txBody>
      </p:sp>
    </p:spTree>
    <p:extLst>
      <p:ext uri="{BB962C8B-B14F-4D97-AF65-F5344CB8AC3E}">
        <p14:creationId xmlns:p14="http://schemas.microsoft.com/office/powerpoint/2010/main" val="233180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AE3001-B02C-4C48-92AE-825A06565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283" y="2820912"/>
            <a:ext cx="4303434" cy="36933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accent2">
                    <a:lumMod val="50000"/>
                  </a:schemeClr>
                </a:solidFill>
                <a:latin typeface="Bahnschrift Light" panose="020B0502040204020203" pitchFamily="34" charset="0"/>
              </a:rPr>
              <a:t>Independência e Ambição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4D36F0E-374C-4B4C-9CBA-FFA68A0ED4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36711" r="1052"/>
          <a:stretch/>
        </p:blipFill>
        <p:spPr>
          <a:xfrm flipH="1">
            <a:off x="555171" y="478110"/>
            <a:ext cx="1372375" cy="1240362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CC6F559F-A35F-4031-92DF-F268C3B27902}"/>
              </a:ext>
            </a:extLst>
          </p:cNvPr>
          <p:cNvSpPr/>
          <p:nvPr/>
        </p:nvSpPr>
        <p:spPr>
          <a:xfrm>
            <a:off x="838200" y="681037"/>
            <a:ext cx="1114044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b="1" dirty="0">
                <a:solidFill>
                  <a:srgbClr val="006666"/>
                </a:solidFill>
                <a:latin typeface="Bahnschrift Light" panose="020B0502040204020203" pitchFamily="34" charset="0"/>
                <a:ea typeface="+mj-ea"/>
                <a:cs typeface="+mj-cs"/>
              </a:rPr>
              <a:t>Alinhamento de valores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14EAF4B-18D2-441B-8F0A-A329F0E4D241}"/>
              </a:ext>
            </a:extLst>
          </p:cNvPr>
          <p:cNvSpPr/>
          <p:nvPr/>
        </p:nvSpPr>
        <p:spPr>
          <a:xfrm>
            <a:off x="3812362" y="3908933"/>
            <a:ext cx="45672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2800" dirty="0">
                <a:solidFill>
                  <a:schemeClr val="accent2">
                    <a:lumMod val="50000"/>
                  </a:schemeClr>
                </a:solidFill>
                <a:latin typeface="Bahnschrift Light" panose="020B0502040204020203" pitchFamily="34" charset="0"/>
              </a:rPr>
              <a:t>Qualidade de vida e Família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CE79AB7-63DB-4665-B576-8254F55B9F20}"/>
              </a:ext>
            </a:extLst>
          </p:cNvPr>
          <p:cNvSpPr txBox="1"/>
          <p:nvPr/>
        </p:nvSpPr>
        <p:spPr>
          <a:xfrm>
            <a:off x="1791478" y="1482877"/>
            <a:ext cx="6885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Bahnschrift Light" panose="020B0502040204020203" pitchFamily="34" charset="0"/>
              </a:rPr>
              <a:t>É errado não ser fiel aos meus valores?</a:t>
            </a:r>
          </a:p>
        </p:txBody>
      </p:sp>
    </p:spTree>
    <p:extLst>
      <p:ext uri="{BB962C8B-B14F-4D97-AF65-F5344CB8AC3E}">
        <p14:creationId xmlns:p14="http://schemas.microsoft.com/office/powerpoint/2010/main" val="404309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21898</TotalTime>
  <Words>2104</Words>
  <Application>Microsoft Office PowerPoint</Application>
  <PresentationFormat>Widescreen</PresentationFormat>
  <Paragraphs>212</Paragraphs>
  <Slides>33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Microsoft YaHei UI Light</vt:lpstr>
      <vt:lpstr>Arial</vt:lpstr>
      <vt:lpstr>Bahnschrift Light</vt:lpstr>
      <vt:lpstr>Calibri</vt:lpstr>
      <vt:lpstr>Calibri Light</vt:lpstr>
      <vt:lpstr>Comic Sans MS</vt:lpstr>
      <vt:lpstr>Source Serif Pro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Concluindo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</dc:creator>
  <cp:lastModifiedBy>Vasco Ginde</cp:lastModifiedBy>
  <cp:revision>157</cp:revision>
  <dcterms:created xsi:type="dcterms:W3CDTF">2020-04-15T19:08:41Z</dcterms:created>
  <dcterms:modified xsi:type="dcterms:W3CDTF">2020-05-15T21:06:33Z</dcterms:modified>
</cp:coreProperties>
</file>